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47"/>
    <p:sldId id="257" r:id="rId48"/>
    <p:sldId id="258" r:id="rId49"/>
    <p:sldId id="259" r:id="rId50"/>
    <p:sldId id="260" r:id="rId51"/>
    <p:sldId id="261" r:id="rId52"/>
    <p:sldId id="262" r:id="rId53"/>
    <p:sldId id="263" r:id="rId54"/>
    <p:sldId id="264" r:id="rId55"/>
    <p:sldId id="265" r:id="rId56"/>
    <p:sldId id="266" r:id="rId57"/>
    <p:sldId id="267" r:id="rId58"/>
  </p:sldIdLst>
  <p:sldSz cx="18288000" cy="10287000"/>
  <p:notesSz cx="6858000" cy="9144000"/>
  <p:embeddedFontLst>
    <p:embeddedFont>
      <p:font typeface="Hammersmith One" charset="1" panose="02010703030501060504"/>
      <p:regular r:id="rId6"/>
    </p:embeddedFont>
    <p:embeddedFont>
      <p:font typeface="Allerta Stencil" charset="1" panose="00000000000000000000"/>
      <p:regular r:id="rId7"/>
    </p:embeddedFont>
    <p:embeddedFont>
      <p:font typeface="Allerta Stencil Italics" charset="1" panose="00000000000000000000"/>
      <p:regular r:id="rId8"/>
    </p:embeddedFont>
    <p:embeddedFont>
      <p:font typeface="Arimo" charset="1" panose="020B0604020202020204"/>
      <p:regular r:id="rId9"/>
    </p:embeddedFont>
    <p:embeddedFont>
      <p:font typeface="Arimo Bold" charset="1" panose="020B0704020202020204"/>
      <p:regular r:id="rId10"/>
    </p:embeddedFont>
    <p:embeddedFont>
      <p:font typeface="Arimo Italics" charset="1" panose="020B0604020202090204"/>
      <p:regular r:id="rId11"/>
    </p:embeddedFont>
    <p:embeddedFont>
      <p:font typeface="Arimo Bold Italics" charset="1" panose="020B0704020202090204"/>
      <p:regular r:id="rId12"/>
    </p:embeddedFont>
    <p:embeddedFont>
      <p:font typeface="Amaranth" charset="1" panose="02000503050000020004"/>
      <p:regular r:id="rId13"/>
    </p:embeddedFont>
    <p:embeddedFont>
      <p:font typeface="Amaranth Bold" charset="1" panose="02000500000000020004"/>
      <p:regular r:id="rId14"/>
    </p:embeddedFont>
    <p:embeddedFont>
      <p:font typeface="Amaranth Italics" charset="1" panose="02000500000000020004"/>
      <p:regular r:id="rId15"/>
    </p:embeddedFont>
    <p:embeddedFont>
      <p:font typeface="Amaranth Bold Italics" charset="1" panose="02000500000000020004"/>
      <p:regular r:id="rId16"/>
    </p:embeddedFont>
    <p:embeddedFont>
      <p:font typeface="League Spartan" charset="1" panose="00000800000000000000"/>
      <p:regular r:id="rId17"/>
    </p:embeddedFont>
    <p:embeddedFont>
      <p:font typeface="Antic" charset="1" panose="00000000000000000000"/>
      <p:regular r:id="rId18"/>
    </p:embeddedFont>
    <p:embeddedFont>
      <p:font typeface="Antic Bold" charset="1" panose="00000000000000000000"/>
      <p:regular r:id="rId19"/>
    </p:embeddedFont>
    <p:embeddedFont>
      <p:font typeface="Antic Italics" charset="1" panose="00000000000000000000"/>
      <p:regular r:id="rId20"/>
    </p:embeddedFont>
    <p:embeddedFont>
      <p:font typeface="Antic Bold Italics" charset="1" panose="00000000000000000000"/>
      <p:regular r:id="rId21"/>
    </p:embeddedFont>
    <p:embeddedFont>
      <p:font typeface="Arvo" charset="1" panose="02000000000000000000"/>
      <p:regular r:id="rId22"/>
    </p:embeddedFont>
    <p:embeddedFont>
      <p:font typeface="Arvo Bold" charset="1" panose="02000000000000000000"/>
      <p:regular r:id="rId23"/>
    </p:embeddedFont>
    <p:embeddedFont>
      <p:font typeface="Arvo Italics" charset="1" panose="02000000000000000000"/>
      <p:regular r:id="rId24"/>
    </p:embeddedFont>
    <p:embeddedFont>
      <p:font typeface="Arvo Bold Italics" charset="1" panose="02000000000000000000"/>
      <p:regular r:id="rId25"/>
    </p:embeddedFont>
    <p:embeddedFont>
      <p:font typeface="ITC Motter Corpus Condensed" charset="1" panose="02000506040000020004"/>
      <p:regular r:id="rId26"/>
    </p:embeddedFont>
    <p:embeddedFont>
      <p:font typeface="Proxima Nova" charset="1" panose="02000506030000020004"/>
      <p:regular r:id="rId27"/>
    </p:embeddedFont>
    <p:embeddedFont>
      <p:font typeface="Proxima Nova Bold" charset="1" panose="02000506030000020004"/>
      <p:regular r:id="rId28"/>
    </p:embeddedFont>
    <p:embeddedFont>
      <p:font typeface="Proxima Nova Italics" charset="1" panose="02000506030000020004"/>
      <p:regular r:id="rId29"/>
    </p:embeddedFont>
    <p:embeddedFont>
      <p:font typeface="Proxima Nova Bold Italics" charset="1" panose="02000506030000020004"/>
      <p:regular r:id="rId30"/>
    </p:embeddedFont>
    <p:embeddedFont>
      <p:font typeface="Proxima Nova Light" charset="1" panose="02000506030000020004"/>
      <p:regular r:id="rId31"/>
    </p:embeddedFont>
    <p:embeddedFont>
      <p:font typeface="Proxima Nova Light Italics" charset="1" panose="02000506030000020004"/>
      <p:regular r:id="rId32"/>
    </p:embeddedFont>
    <p:embeddedFont>
      <p:font typeface="Proxima Nova Heavy" charset="1" panose="02000506030000020004"/>
      <p:regular r:id="rId33"/>
    </p:embeddedFont>
    <p:embeddedFont>
      <p:font typeface="Proxima Nova Heavy Italics" charset="1" panose="02000506030000020004"/>
      <p:regular r:id="rId34"/>
    </p:embeddedFont>
    <p:embeddedFont>
      <p:font typeface="Canva Sans" charset="1" panose="020B0503030501040103"/>
      <p:regular r:id="rId35"/>
    </p:embeddedFont>
    <p:embeddedFont>
      <p:font typeface="Canva Sans Bold" charset="1" panose="020B0803030501040103"/>
      <p:regular r:id="rId36"/>
    </p:embeddedFont>
    <p:embeddedFont>
      <p:font typeface="Canva Sans Italics" charset="1" panose="020B0503030501040103"/>
      <p:regular r:id="rId37"/>
    </p:embeddedFont>
    <p:embeddedFont>
      <p:font typeface="Canva Sans Bold Italics" charset="1" panose="020B0803030501040103"/>
      <p:regular r:id="rId38"/>
    </p:embeddedFont>
    <p:embeddedFont>
      <p:font typeface="Canva Sans Medium" charset="1" panose="020B0603030501040103"/>
      <p:regular r:id="rId39"/>
    </p:embeddedFont>
    <p:embeddedFont>
      <p:font typeface="Canva Sans Medium Italics" charset="1" panose="020B0603030501040103"/>
      <p:regular r:id="rId40"/>
    </p:embeddedFont>
    <p:embeddedFont>
      <p:font typeface="Telegraf" charset="1" panose="00000500000000000000"/>
      <p:regular r:id="rId41"/>
    </p:embeddedFont>
    <p:embeddedFont>
      <p:font typeface="Telegraf Bold" charset="1" panose="00000800000000000000"/>
      <p:regular r:id="rId42"/>
    </p:embeddedFont>
    <p:embeddedFont>
      <p:font typeface="Telegraf Extra-Light" charset="1" panose="00000300000000000000"/>
      <p:regular r:id="rId43"/>
    </p:embeddedFont>
    <p:embeddedFont>
      <p:font typeface="Telegraf Medium" charset="1" panose="00000600000000000000"/>
      <p:regular r:id="rId44"/>
    </p:embeddedFont>
    <p:embeddedFont>
      <p:font typeface="Telegraf Ultra-Bold" charset="1" panose="00000900000000000000"/>
      <p:regular r:id="rId45"/>
    </p:embeddedFont>
    <p:embeddedFont>
      <p:font typeface="Telegraf Heavy" charset="1" panose="00000A00000000000000"/>
      <p:regular r:id="rId4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46" Target="fonts/font46.fntdata" Type="http://schemas.openxmlformats.org/officeDocument/2006/relationships/font"/><Relationship Id="rId47" Target="slides/slide1.xml" Type="http://schemas.openxmlformats.org/officeDocument/2006/relationships/slide"/><Relationship Id="rId48" Target="slides/slide2.xml" Type="http://schemas.openxmlformats.org/officeDocument/2006/relationships/slide"/><Relationship Id="rId49" Target="slides/slide3.xml" Type="http://schemas.openxmlformats.org/officeDocument/2006/relationships/slide"/><Relationship Id="rId5" Target="tableStyles.xml" Type="http://schemas.openxmlformats.org/officeDocument/2006/relationships/tableStyles"/><Relationship Id="rId50" Target="slides/slide4.xml" Type="http://schemas.openxmlformats.org/officeDocument/2006/relationships/slide"/><Relationship Id="rId51" Target="slides/slide5.xml" Type="http://schemas.openxmlformats.org/officeDocument/2006/relationships/slide"/><Relationship Id="rId52" Target="slides/slide6.xml" Type="http://schemas.openxmlformats.org/officeDocument/2006/relationships/slide"/><Relationship Id="rId53" Target="slides/slide7.xml" Type="http://schemas.openxmlformats.org/officeDocument/2006/relationships/slide"/><Relationship Id="rId54" Target="slides/slide8.xml" Type="http://schemas.openxmlformats.org/officeDocument/2006/relationships/slide"/><Relationship Id="rId55" Target="slides/slide9.xml" Type="http://schemas.openxmlformats.org/officeDocument/2006/relationships/slide"/><Relationship Id="rId56" Target="slides/slide10.xml" Type="http://schemas.openxmlformats.org/officeDocument/2006/relationships/slide"/><Relationship Id="rId57" Target="slides/slide11.xml" Type="http://schemas.openxmlformats.org/officeDocument/2006/relationships/slide"/><Relationship Id="rId58" Target="slides/slide12.xml" Type="http://schemas.openxmlformats.org/officeDocument/2006/relationships/slide"/><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 Id="rId3" Target="../media/image23.sv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 Id="rId3" Target="../media/image26.sv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6.png" Type="http://schemas.openxmlformats.org/officeDocument/2006/relationships/image"/><Relationship Id="rId5" Target="../media/image7.png" Type="http://schemas.openxmlformats.org/officeDocument/2006/relationships/image"/><Relationship Id="rId6" Target="../media/image8.png" Type="http://schemas.openxmlformats.org/officeDocument/2006/relationships/image"/><Relationship Id="rId7" Target="../media/image9.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sv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sv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sv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39404D"/>
        </a:solidFill>
      </p:bgPr>
    </p:bg>
    <p:spTree>
      <p:nvGrpSpPr>
        <p:cNvPr id="1" name=""/>
        <p:cNvGrpSpPr/>
        <p:nvPr/>
      </p:nvGrpSpPr>
      <p:grpSpPr>
        <a:xfrm>
          <a:off x="0" y="0"/>
          <a:ext cx="0" cy="0"/>
          <a:chOff x="0" y="0"/>
          <a:chExt cx="0" cy="0"/>
        </a:xfrm>
      </p:grpSpPr>
      <p:grpSp>
        <p:nvGrpSpPr>
          <p:cNvPr name="Group 2" id="2"/>
          <p:cNvGrpSpPr/>
          <p:nvPr/>
        </p:nvGrpSpPr>
        <p:grpSpPr>
          <a:xfrm rot="0">
            <a:off x="9361721" y="2307996"/>
            <a:ext cx="8926279" cy="6294133"/>
            <a:chOff x="0" y="0"/>
            <a:chExt cx="2350954" cy="1657714"/>
          </a:xfrm>
        </p:grpSpPr>
        <p:sp>
          <p:nvSpPr>
            <p:cNvPr name="Freeform 3" id="3"/>
            <p:cNvSpPr/>
            <p:nvPr/>
          </p:nvSpPr>
          <p:spPr>
            <a:xfrm flipH="false" flipV="false" rot="0">
              <a:off x="0" y="0"/>
              <a:ext cx="2350954" cy="1657714"/>
            </a:xfrm>
            <a:custGeom>
              <a:avLst/>
              <a:gdLst/>
              <a:ahLst/>
              <a:cxnLst/>
              <a:rect r="r" b="b" t="t" l="l"/>
              <a:pathLst>
                <a:path h="1657714" w="2350954">
                  <a:moveTo>
                    <a:pt x="0" y="0"/>
                  </a:moveTo>
                  <a:lnTo>
                    <a:pt x="2350954" y="0"/>
                  </a:lnTo>
                  <a:lnTo>
                    <a:pt x="2350954" y="1657714"/>
                  </a:lnTo>
                  <a:lnTo>
                    <a:pt x="0" y="1657714"/>
                  </a:lnTo>
                  <a:close/>
                </a:path>
              </a:pathLst>
            </a:custGeom>
            <a:solidFill>
              <a:srgbClr val="666D77"/>
            </a:solidFill>
          </p:spPr>
        </p:sp>
        <p:sp>
          <p:nvSpPr>
            <p:cNvPr name="TextBox 4" id="4"/>
            <p:cNvSpPr txBox="true"/>
            <p:nvPr/>
          </p:nvSpPr>
          <p:spPr>
            <a:xfrm>
              <a:off x="0" y="-85725"/>
              <a:ext cx="812800" cy="898525"/>
            </a:xfrm>
            <a:prstGeom prst="rect">
              <a:avLst/>
            </a:prstGeom>
          </p:spPr>
          <p:txBody>
            <a:bodyPr anchor="ctr" rtlCol="false" tIns="50800" lIns="50800" bIns="50800" rIns="50800"/>
            <a:lstStyle/>
            <a:p>
              <a:pPr algn="ctr">
                <a:lnSpc>
                  <a:spcPts val="3499"/>
                </a:lnSpc>
              </a:pPr>
            </a:p>
          </p:txBody>
        </p:sp>
      </p:grpSp>
      <p:sp>
        <p:nvSpPr>
          <p:cNvPr name="Freeform 5" id="5"/>
          <p:cNvSpPr/>
          <p:nvPr/>
        </p:nvSpPr>
        <p:spPr>
          <a:xfrm flipH="false" flipV="false" rot="0">
            <a:off x="541237" y="286760"/>
            <a:ext cx="7349393" cy="9827927"/>
          </a:xfrm>
          <a:custGeom>
            <a:avLst/>
            <a:gdLst/>
            <a:ahLst/>
            <a:cxnLst/>
            <a:rect r="r" b="b" t="t" l="l"/>
            <a:pathLst>
              <a:path h="9827927" w="7349393">
                <a:moveTo>
                  <a:pt x="0" y="0"/>
                </a:moveTo>
                <a:lnTo>
                  <a:pt x="7349393" y="0"/>
                </a:lnTo>
                <a:lnTo>
                  <a:pt x="7349393" y="9827927"/>
                </a:lnTo>
                <a:lnTo>
                  <a:pt x="0" y="982792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9148762" y="1745850"/>
            <a:ext cx="2986187" cy="3058835"/>
          </a:xfrm>
          <a:custGeom>
            <a:avLst/>
            <a:gdLst/>
            <a:ahLst/>
            <a:cxnLst/>
            <a:rect r="r" b="b" t="t" l="l"/>
            <a:pathLst>
              <a:path h="3058835" w="2986187">
                <a:moveTo>
                  <a:pt x="0" y="0"/>
                </a:moveTo>
                <a:lnTo>
                  <a:pt x="2986188" y="0"/>
                </a:lnTo>
                <a:lnTo>
                  <a:pt x="2986188" y="3058835"/>
                </a:lnTo>
                <a:lnTo>
                  <a:pt x="0" y="3058835"/>
                </a:lnTo>
                <a:lnTo>
                  <a:pt x="0" y="0"/>
                </a:lnTo>
                <a:close/>
              </a:path>
            </a:pathLst>
          </a:custGeom>
          <a:blipFill>
            <a:blip r:embed="rId4"/>
            <a:stretch>
              <a:fillRect l="0" t="0" r="0" b="0"/>
            </a:stretch>
          </a:blipFill>
        </p:spPr>
      </p:sp>
      <p:sp>
        <p:nvSpPr>
          <p:cNvPr name="TextBox 7" id="7"/>
          <p:cNvSpPr txBox="true"/>
          <p:nvPr/>
        </p:nvSpPr>
        <p:spPr>
          <a:xfrm rot="0">
            <a:off x="9139238" y="4637874"/>
            <a:ext cx="9525" cy="1106895"/>
          </a:xfrm>
          <a:prstGeom prst="rect">
            <a:avLst/>
          </a:prstGeom>
        </p:spPr>
        <p:txBody>
          <a:bodyPr anchor="t" rtlCol="false" tIns="0" lIns="0" bIns="0" rIns="0">
            <a:spAutoFit/>
          </a:bodyPr>
          <a:lstStyle/>
          <a:p>
            <a:pPr algn="ctr">
              <a:lnSpc>
                <a:spcPts val="7953"/>
              </a:lnSpc>
              <a:spcBef>
                <a:spcPct val="0"/>
              </a:spcBef>
            </a:pPr>
          </a:p>
        </p:txBody>
      </p:sp>
      <p:sp>
        <p:nvSpPr>
          <p:cNvPr name="TextBox 8" id="8"/>
          <p:cNvSpPr txBox="true"/>
          <p:nvPr/>
        </p:nvSpPr>
        <p:spPr>
          <a:xfrm rot="0">
            <a:off x="11950878" y="2586242"/>
            <a:ext cx="6337122" cy="1657340"/>
          </a:xfrm>
          <a:prstGeom prst="rect">
            <a:avLst/>
          </a:prstGeom>
        </p:spPr>
        <p:txBody>
          <a:bodyPr anchor="t" rtlCol="false" tIns="0" lIns="0" bIns="0" rIns="0">
            <a:spAutoFit/>
          </a:bodyPr>
          <a:lstStyle/>
          <a:p>
            <a:pPr algn="ctr">
              <a:lnSpc>
                <a:spcPts val="13135"/>
              </a:lnSpc>
            </a:pPr>
            <a:r>
              <a:rPr lang="en-US" sz="9382">
                <a:solidFill>
                  <a:srgbClr val="260B0B"/>
                </a:solidFill>
                <a:latin typeface="ITC Motter Corpus Condensed"/>
              </a:rPr>
              <a:t>SheWell Hub</a:t>
            </a:r>
          </a:p>
        </p:txBody>
      </p:sp>
      <p:sp>
        <p:nvSpPr>
          <p:cNvPr name="TextBox 9" id="9"/>
          <p:cNvSpPr txBox="true"/>
          <p:nvPr/>
        </p:nvSpPr>
        <p:spPr>
          <a:xfrm rot="0">
            <a:off x="9703858" y="5124523"/>
            <a:ext cx="8242005" cy="2830554"/>
          </a:xfrm>
          <a:prstGeom prst="rect">
            <a:avLst/>
          </a:prstGeom>
        </p:spPr>
        <p:txBody>
          <a:bodyPr anchor="t" rtlCol="false" tIns="0" lIns="0" bIns="0" rIns="0">
            <a:spAutoFit/>
          </a:bodyPr>
          <a:lstStyle/>
          <a:p>
            <a:pPr algn="ctr">
              <a:lnSpc>
                <a:spcPts val="5685"/>
              </a:lnSpc>
            </a:pPr>
            <a:r>
              <a:rPr lang="en-US" sz="4060">
                <a:solidFill>
                  <a:srgbClr val="260B0B"/>
                </a:solidFill>
                <a:latin typeface="Hammersmith One"/>
              </a:rPr>
              <a:t>"Empowering Women, Nurturing Wellness: Your Trusted Companion in Women's Health Journey"</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666D77"/>
        </a:solidFill>
      </p:bgPr>
    </p:bg>
    <p:spTree>
      <p:nvGrpSpPr>
        <p:cNvPr id="1" name=""/>
        <p:cNvGrpSpPr/>
        <p:nvPr/>
      </p:nvGrpSpPr>
      <p:grpSpPr>
        <a:xfrm>
          <a:off x="0" y="0"/>
          <a:ext cx="0" cy="0"/>
          <a:chOff x="0" y="0"/>
          <a:chExt cx="0" cy="0"/>
        </a:xfrm>
      </p:grpSpPr>
      <p:sp>
        <p:nvSpPr>
          <p:cNvPr name="TextBox 2" id="2"/>
          <p:cNvSpPr txBox="true"/>
          <p:nvPr/>
        </p:nvSpPr>
        <p:spPr>
          <a:xfrm rot="0">
            <a:off x="3642043" y="485787"/>
            <a:ext cx="11702201" cy="1190601"/>
          </a:xfrm>
          <a:prstGeom prst="rect">
            <a:avLst/>
          </a:prstGeom>
        </p:spPr>
        <p:txBody>
          <a:bodyPr anchor="t" rtlCol="false" tIns="0" lIns="0" bIns="0" rIns="0">
            <a:spAutoFit/>
          </a:bodyPr>
          <a:lstStyle/>
          <a:p>
            <a:pPr algn="ctr">
              <a:lnSpc>
                <a:spcPts val="8502"/>
              </a:lnSpc>
              <a:spcBef>
                <a:spcPct val="0"/>
              </a:spcBef>
            </a:pPr>
            <a:r>
              <a:rPr lang="en-US" sz="8502">
                <a:solidFill>
                  <a:srgbClr val="DCF2FC"/>
                </a:solidFill>
                <a:latin typeface="ITC Motter Corpus Condensed"/>
              </a:rPr>
              <a:t>~</a:t>
            </a:r>
            <a:r>
              <a:rPr lang="en-US" sz="8502">
                <a:solidFill>
                  <a:srgbClr val="000000"/>
                </a:solidFill>
                <a:latin typeface="ITC Motter Corpus Condensed"/>
              </a:rPr>
              <a:t>GOAL OF INNOVATION</a:t>
            </a:r>
            <a:r>
              <a:rPr lang="en-US" sz="8502">
                <a:solidFill>
                  <a:srgbClr val="DCF2FC"/>
                </a:solidFill>
                <a:latin typeface="ITC Motter Corpus Condensed"/>
              </a:rPr>
              <a:t>~</a:t>
            </a:r>
            <a:r>
              <a:rPr lang="en-US" sz="8502">
                <a:solidFill>
                  <a:srgbClr val="000000"/>
                </a:solidFill>
                <a:latin typeface="ITC Motter Corpus Condensed"/>
              </a:rPr>
              <a:t> </a:t>
            </a:r>
          </a:p>
        </p:txBody>
      </p:sp>
      <p:sp>
        <p:nvSpPr>
          <p:cNvPr name="TextBox 3" id="3"/>
          <p:cNvSpPr txBox="true"/>
          <p:nvPr/>
        </p:nvSpPr>
        <p:spPr>
          <a:xfrm rot="0">
            <a:off x="197238" y="1718119"/>
            <a:ext cx="13590734" cy="10815073"/>
          </a:xfrm>
          <a:prstGeom prst="rect">
            <a:avLst/>
          </a:prstGeom>
        </p:spPr>
        <p:txBody>
          <a:bodyPr anchor="t" rtlCol="false" tIns="0" lIns="0" bIns="0" rIns="0">
            <a:spAutoFit/>
          </a:bodyPr>
          <a:lstStyle/>
          <a:p>
            <a:pPr marL="699922" indent="-349961" lvl="1">
              <a:lnSpc>
                <a:spcPts val="4538"/>
              </a:lnSpc>
              <a:buFont typeface="Arial"/>
              <a:buChar char="•"/>
            </a:pPr>
            <a:r>
              <a:rPr lang="en-US" sz="3241">
                <a:solidFill>
                  <a:srgbClr val="000000"/>
                </a:solidFill>
                <a:latin typeface="League Spartan"/>
              </a:rPr>
              <a:t>Our goal in innovation is to pioneer a transformative digital experience for women's health, leveraging the power of our website as a beacon of empowerment. Fueled by a commitment to inclusivity and accessibility, we aim to break down barriers in rural areas, providing a comprehensive platform that not only educates but actively contributes to the well-being of women.</a:t>
            </a:r>
          </a:p>
          <a:p>
            <a:pPr marL="699922" indent="-349961" lvl="1">
              <a:lnSpc>
                <a:spcPts val="4538"/>
              </a:lnSpc>
              <a:buFont typeface="Arial"/>
              <a:buChar char="•"/>
            </a:pPr>
            <a:r>
              <a:rPr lang="en-US" sz="3241">
                <a:solidFill>
                  <a:srgbClr val="000000"/>
                </a:solidFill>
                <a:latin typeface="League Spartan"/>
              </a:rPr>
              <a:t> Through continuous technological evolution, our website seeks to redefine the landscape of women's health, making information, support, and resources readily available to every woman, regardless of geographical constraints. Our innovation is not just about a website—it's a dedicated space where innovation meets impact, shaping a healthier and more informed future for women in every corner of the community.</a:t>
            </a:r>
          </a:p>
          <a:p>
            <a:pPr algn="ctr">
              <a:lnSpc>
                <a:spcPts val="4670"/>
              </a:lnSpc>
            </a:pPr>
          </a:p>
          <a:p>
            <a:pPr algn="ctr">
              <a:lnSpc>
                <a:spcPts val="4670"/>
              </a:lnSpc>
            </a:pPr>
          </a:p>
          <a:p>
            <a:pPr algn="ctr">
              <a:lnSpc>
                <a:spcPts val="4670"/>
              </a:lnSpc>
            </a:pPr>
          </a:p>
          <a:p>
            <a:pPr algn="ctr">
              <a:lnSpc>
                <a:spcPts val="3616"/>
              </a:lnSpc>
            </a:pPr>
          </a:p>
        </p:txBody>
      </p:sp>
      <p:sp>
        <p:nvSpPr>
          <p:cNvPr name="Freeform 4" id="4"/>
          <p:cNvSpPr/>
          <p:nvPr/>
        </p:nvSpPr>
        <p:spPr>
          <a:xfrm flipH="false" flipV="false" rot="0">
            <a:off x="13711850" y="3831651"/>
            <a:ext cx="4576150" cy="4175737"/>
          </a:xfrm>
          <a:custGeom>
            <a:avLst/>
            <a:gdLst/>
            <a:ahLst/>
            <a:cxnLst/>
            <a:rect r="r" b="b" t="t" l="l"/>
            <a:pathLst>
              <a:path h="4175737" w="4576150">
                <a:moveTo>
                  <a:pt x="0" y="0"/>
                </a:moveTo>
                <a:lnTo>
                  <a:pt x="4576150" y="0"/>
                </a:lnTo>
                <a:lnTo>
                  <a:pt x="4576150" y="4175738"/>
                </a:lnTo>
                <a:lnTo>
                  <a:pt x="0" y="417573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666D77"/>
        </a:solidFill>
      </p:bgPr>
    </p:bg>
    <p:spTree>
      <p:nvGrpSpPr>
        <p:cNvPr id="1" name=""/>
        <p:cNvGrpSpPr/>
        <p:nvPr/>
      </p:nvGrpSpPr>
      <p:grpSpPr>
        <a:xfrm>
          <a:off x="0" y="0"/>
          <a:ext cx="0" cy="0"/>
          <a:chOff x="0" y="0"/>
          <a:chExt cx="0" cy="0"/>
        </a:xfrm>
      </p:grpSpPr>
      <p:sp>
        <p:nvSpPr>
          <p:cNvPr name="Freeform 2" id="2"/>
          <p:cNvSpPr/>
          <p:nvPr/>
        </p:nvSpPr>
        <p:spPr>
          <a:xfrm flipH="false" flipV="false" rot="0">
            <a:off x="1143071" y="6636385"/>
            <a:ext cx="6708349" cy="3364691"/>
          </a:xfrm>
          <a:custGeom>
            <a:avLst/>
            <a:gdLst/>
            <a:ahLst/>
            <a:cxnLst/>
            <a:rect r="r" b="b" t="t" l="l"/>
            <a:pathLst>
              <a:path h="3364691" w="6708349">
                <a:moveTo>
                  <a:pt x="0" y="0"/>
                </a:moveTo>
                <a:lnTo>
                  <a:pt x="6708349" y="0"/>
                </a:lnTo>
                <a:lnTo>
                  <a:pt x="6708349" y="3364690"/>
                </a:lnTo>
                <a:lnTo>
                  <a:pt x="0" y="3364690"/>
                </a:lnTo>
                <a:lnTo>
                  <a:pt x="0" y="0"/>
                </a:lnTo>
                <a:close/>
              </a:path>
            </a:pathLst>
          </a:custGeom>
          <a:blipFill>
            <a:blip r:embed="rId2"/>
            <a:stretch>
              <a:fillRect l="-2293" t="0" r="-2293" b="-10535"/>
            </a:stretch>
          </a:blipFill>
        </p:spPr>
      </p:sp>
      <p:sp>
        <p:nvSpPr>
          <p:cNvPr name="TextBox 3" id="3"/>
          <p:cNvSpPr txBox="true"/>
          <p:nvPr/>
        </p:nvSpPr>
        <p:spPr>
          <a:xfrm rot="0">
            <a:off x="2758455" y="159703"/>
            <a:ext cx="12771090" cy="1566544"/>
          </a:xfrm>
          <a:prstGeom prst="rect">
            <a:avLst/>
          </a:prstGeom>
        </p:spPr>
        <p:txBody>
          <a:bodyPr anchor="t" rtlCol="false" tIns="0" lIns="0" bIns="0" rIns="0">
            <a:spAutoFit/>
          </a:bodyPr>
          <a:lstStyle/>
          <a:p>
            <a:pPr algn="ctr">
              <a:lnSpc>
                <a:spcPts val="12880"/>
              </a:lnSpc>
            </a:pPr>
            <a:r>
              <a:rPr lang="en-US" sz="9200">
                <a:solidFill>
                  <a:srgbClr val="FFFFFF"/>
                </a:solidFill>
                <a:latin typeface="League Spartan"/>
              </a:rPr>
              <a:t>~FUTURE OUTLOOK~</a:t>
            </a:r>
          </a:p>
        </p:txBody>
      </p:sp>
      <p:sp>
        <p:nvSpPr>
          <p:cNvPr name="TextBox 4" id="4"/>
          <p:cNvSpPr txBox="true"/>
          <p:nvPr/>
        </p:nvSpPr>
        <p:spPr>
          <a:xfrm rot="0">
            <a:off x="1028700" y="1835150"/>
            <a:ext cx="5533281" cy="887095"/>
          </a:xfrm>
          <a:prstGeom prst="rect">
            <a:avLst/>
          </a:prstGeom>
        </p:spPr>
        <p:txBody>
          <a:bodyPr anchor="t" rtlCol="false" tIns="0" lIns="0" bIns="0" rIns="0">
            <a:spAutoFit/>
          </a:bodyPr>
          <a:lstStyle/>
          <a:p>
            <a:pPr algn="ctr">
              <a:lnSpc>
                <a:spcPts val="7279"/>
              </a:lnSpc>
            </a:pPr>
            <a:r>
              <a:rPr lang="en-US" sz="5199">
                <a:solidFill>
                  <a:srgbClr val="FFDE59"/>
                </a:solidFill>
                <a:latin typeface="Proxima Nova Bold"/>
              </a:rPr>
              <a:t>~CARECONNECT~</a:t>
            </a:r>
          </a:p>
        </p:txBody>
      </p:sp>
      <p:sp>
        <p:nvSpPr>
          <p:cNvPr name="TextBox 5" id="5"/>
          <p:cNvSpPr txBox="true"/>
          <p:nvPr/>
        </p:nvSpPr>
        <p:spPr>
          <a:xfrm rot="0">
            <a:off x="289517" y="2855595"/>
            <a:ext cx="8415457" cy="3580765"/>
          </a:xfrm>
          <a:prstGeom prst="rect">
            <a:avLst/>
          </a:prstGeom>
        </p:spPr>
        <p:txBody>
          <a:bodyPr anchor="t" rtlCol="false" tIns="0" lIns="0" bIns="0" rIns="0">
            <a:spAutoFit/>
          </a:bodyPr>
          <a:lstStyle/>
          <a:p>
            <a:pPr marL="734059" indent="-367030" lvl="1">
              <a:lnSpc>
                <a:spcPts val="4759"/>
              </a:lnSpc>
              <a:buFont typeface="Arial"/>
              <a:buChar char="•"/>
            </a:pPr>
            <a:r>
              <a:rPr lang="en-US" sz="3399">
                <a:solidFill>
                  <a:srgbClr val="FFCDCD"/>
                </a:solidFill>
                <a:latin typeface="Canva Sans"/>
              </a:rPr>
              <a:t>A game-changer for women's health and well-being. With just a click, this innovative addition connects women in need of sanitary napkins with local assistance within a 100-meter radius</a:t>
            </a:r>
          </a:p>
        </p:txBody>
      </p:sp>
      <p:sp>
        <p:nvSpPr>
          <p:cNvPr name="TextBox 6" id="6"/>
          <p:cNvSpPr txBox="true"/>
          <p:nvPr/>
        </p:nvSpPr>
        <p:spPr>
          <a:xfrm rot="0">
            <a:off x="10805343" y="1825625"/>
            <a:ext cx="5594449" cy="896620"/>
          </a:xfrm>
          <a:prstGeom prst="rect">
            <a:avLst/>
          </a:prstGeom>
        </p:spPr>
        <p:txBody>
          <a:bodyPr anchor="t" rtlCol="false" tIns="0" lIns="0" bIns="0" rIns="0">
            <a:spAutoFit/>
          </a:bodyPr>
          <a:lstStyle/>
          <a:p>
            <a:pPr algn="ctr">
              <a:lnSpc>
                <a:spcPts val="7279"/>
              </a:lnSpc>
            </a:pPr>
            <a:r>
              <a:rPr lang="en-US" sz="5199">
                <a:solidFill>
                  <a:srgbClr val="C1FF72"/>
                </a:solidFill>
                <a:latin typeface="Allerta Stencil"/>
              </a:rPr>
              <a:t>WHY IT MATTRS?</a:t>
            </a:r>
          </a:p>
        </p:txBody>
      </p:sp>
      <p:sp>
        <p:nvSpPr>
          <p:cNvPr name="TextBox 7" id="7"/>
          <p:cNvSpPr txBox="true"/>
          <p:nvPr/>
        </p:nvSpPr>
        <p:spPr>
          <a:xfrm rot="0">
            <a:off x="9872543" y="2855595"/>
            <a:ext cx="8068036" cy="5981065"/>
          </a:xfrm>
          <a:prstGeom prst="rect">
            <a:avLst/>
          </a:prstGeom>
        </p:spPr>
        <p:txBody>
          <a:bodyPr anchor="t" rtlCol="false" tIns="0" lIns="0" bIns="0" rIns="0">
            <a:spAutoFit/>
          </a:bodyPr>
          <a:lstStyle/>
          <a:p>
            <a:pPr marL="734059" indent="-367030" lvl="1">
              <a:lnSpc>
                <a:spcPts val="4759"/>
              </a:lnSpc>
              <a:buFont typeface="Arial"/>
              <a:buChar char="•"/>
            </a:pPr>
            <a:r>
              <a:rPr lang="en-US" sz="3399">
                <a:solidFill>
                  <a:srgbClr val="A8D0F0"/>
                </a:solidFill>
                <a:latin typeface="Canva Sans"/>
              </a:rPr>
              <a:t>. In areas where access to hygiene products may be limited, this feature becomes a lifeline, fostering a sense of community support. By leveraging technology to bridge gaps, we empower women to help each other in real-time, ensuring that no one has to face menstrual hygiene challenges alone.</a:t>
            </a:r>
            <a:r>
              <a:rPr lang="en-US" sz="3399">
                <a:solidFill>
                  <a:srgbClr val="000000"/>
                </a:solidFill>
                <a:latin typeface="Canva Sans"/>
              </a:rPr>
              <a:t> </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666D77"/>
        </a:solidFill>
      </p:bgPr>
    </p:bg>
    <p:spTree>
      <p:nvGrpSpPr>
        <p:cNvPr id="1" name=""/>
        <p:cNvGrpSpPr/>
        <p:nvPr/>
      </p:nvGrpSpPr>
      <p:grpSpPr>
        <a:xfrm>
          <a:off x="0" y="0"/>
          <a:ext cx="0" cy="0"/>
          <a:chOff x="0" y="0"/>
          <a:chExt cx="0" cy="0"/>
        </a:xfrm>
      </p:grpSpPr>
      <p:sp>
        <p:nvSpPr>
          <p:cNvPr name="TextBox 2" id="2"/>
          <p:cNvSpPr txBox="true"/>
          <p:nvPr/>
        </p:nvSpPr>
        <p:spPr>
          <a:xfrm rot="0">
            <a:off x="275955" y="2050503"/>
            <a:ext cx="13011843" cy="7580249"/>
          </a:xfrm>
          <a:prstGeom prst="rect">
            <a:avLst/>
          </a:prstGeom>
        </p:spPr>
        <p:txBody>
          <a:bodyPr anchor="t" rtlCol="false" tIns="0" lIns="0" bIns="0" rIns="0">
            <a:spAutoFit/>
          </a:bodyPr>
          <a:lstStyle/>
          <a:p>
            <a:pPr>
              <a:lnSpc>
                <a:spcPts val="4290"/>
              </a:lnSpc>
            </a:pPr>
          </a:p>
          <a:p>
            <a:pPr>
              <a:lnSpc>
                <a:spcPts val="4290"/>
              </a:lnSpc>
            </a:pPr>
            <a:r>
              <a:rPr lang="en-US" sz="3064">
                <a:solidFill>
                  <a:srgbClr val="FFCDCD"/>
                </a:solidFill>
                <a:latin typeface="Canva Sans"/>
              </a:rPr>
              <a:t>In conclusion, our women's health website is poised to redefine the digital landscape for women's well-being. With the upcoming addition of the innovative CareConnect feature, we aim to transform how women access support, making real-time assistance within a 100-meter radius just a click away. Complementing this, our Monthly Period Tracker ensures personalized menstrual health insights, while the Unified Patient Treatment Platform streamlines healthcare information for a comprehensive overview. The inclusion of a supportive forum creates a vibrant community, where women can connect, share experiences, and find solace in shared journeys. Together, these features symbolize our commitment to empowering women, fostering community, and championing holistic health in every phase of life.</a:t>
            </a:r>
          </a:p>
        </p:txBody>
      </p:sp>
      <p:sp>
        <p:nvSpPr>
          <p:cNvPr name="Freeform 3" id="3"/>
          <p:cNvSpPr/>
          <p:nvPr/>
        </p:nvSpPr>
        <p:spPr>
          <a:xfrm flipH="false" flipV="false" rot="0">
            <a:off x="12929801" y="2402380"/>
            <a:ext cx="5218185" cy="7884620"/>
          </a:xfrm>
          <a:custGeom>
            <a:avLst/>
            <a:gdLst/>
            <a:ahLst/>
            <a:cxnLst/>
            <a:rect r="r" b="b" t="t" l="l"/>
            <a:pathLst>
              <a:path h="7884620" w="5218185">
                <a:moveTo>
                  <a:pt x="0" y="0"/>
                </a:moveTo>
                <a:lnTo>
                  <a:pt x="5218185" y="0"/>
                </a:lnTo>
                <a:lnTo>
                  <a:pt x="5218185" y="7884620"/>
                </a:lnTo>
                <a:lnTo>
                  <a:pt x="0" y="788462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4124776" y="150178"/>
            <a:ext cx="10038448" cy="1576069"/>
          </a:xfrm>
          <a:prstGeom prst="rect">
            <a:avLst/>
          </a:prstGeom>
        </p:spPr>
        <p:txBody>
          <a:bodyPr anchor="t" rtlCol="false" tIns="0" lIns="0" bIns="0" rIns="0">
            <a:spAutoFit/>
          </a:bodyPr>
          <a:lstStyle/>
          <a:p>
            <a:pPr algn="ctr">
              <a:lnSpc>
                <a:spcPts val="12880"/>
              </a:lnSpc>
            </a:pPr>
            <a:r>
              <a:rPr lang="en-US" sz="9200">
                <a:solidFill>
                  <a:srgbClr val="DCF2FC"/>
                </a:solidFill>
                <a:latin typeface="Allerta Stencil"/>
              </a:rPr>
              <a:t>~CONCLUSION~</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39404D"/>
        </a:solidFill>
      </p:bgPr>
    </p:bg>
    <p:spTree>
      <p:nvGrpSpPr>
        <p:cNvPr id="1" name=""/>
        <p:cNvGrpSpPr/>
        <p:nvPr/>
      </p:nvGrpSpPr>
      <p:grpSpPr>
        <a:xfrm>
          <a:off x="0" y="0"/>
          <a:ext cx="0" cy="0"/>
          <a:chOff x="0" y="0"/>
          <a:chExt cx="0" cy="0"/>
        </a:xfrm>
      </p:grpSpPr>
      <p:graphicFrame>
        <p:nvGraphicFramePr>
          <p:cNvPr name="Table 2" id="2"/>
          <p:cNvGraphicFramePr>
            <a:graphicFrameLocks noGrp="true"/>
          </p:cNvGraphicFramePr>
          <p:nvPr/>
        </p:nvGraphicFramePr>
        <p:xfrm>
          <a:off x="724273" y="4212036"/>
          <a:ext cx="16839455" cy="5219975"/>
        </p:xfrm>
        <a:graphic>
          <a:graphicData uri="http://schemas.openxmlformats.org/drawingml/2006/table">
            <a:tbl>
              <a:tblPr/>
              <a:tblGrid>
                <a:gridCol w="4331554"/>
                <a:gridCol w="4331554"/>
                <a:gridCol w="4088173"/>
                <a:gridCol w="4088173"/>
              </a:tblGrid>
              <a:tr h="861005">
                <a:tc>
                  <a:txBody>
                    <a:bodyPr anchor="t" rtlCol="false"/>
                    <a:lstStyle/>
                    <a:p>
                      <a:pPr algn="ctr">
                        <a:lnSpc>
                          <a:spcPts val="2520"/>
                        </a:lnSpc>
                        <a:defRPr/>
                      </a:pPr>
                      <a:endParaRPr lang="en-US" sz="1100"/>
                    </a:p>
                  </a:txBody>
                  <a:tcPr marL="190500" marR="190500" marT="190500" marB="190500" anchor="ctr">
                    <a:lnL cmpd="sng" algn="ctr" cap="flat" w="38100">
                      <a:solidFill>
                        <a:srgbClr val="FF9999"/>
                      </a:solidFill>
                      <a:prstDash val="solid"/>
                      <a:round/>
                      <a:headEnd type="none" w="med" len="med"/>
                      <a:tailEnd type="none" w="med" len="med"/>
                    </a:lnL>
                    <a:lnR cmpd="sng" algn="ctr" cap="flat" w="38100">
                      <a:solidFill>
                        <a:srgbClr val="FF9999"/>
                      </a:solidFill>
                      <a:prstDash val="solid"/>
                      <a:round/>
                      <a:headEnd type="none" w="med" len="med"/>
                      <a:tailEnd type="none" w="med" len="med"/>
                    </a:lnR>
                    <a:lnT cmpd="sng" algn="ctr" cap="flat" w="38100">
                      <a:solidFill>
                        <a:srgbClr val="FF9999"/>
                      </a:solidFill>
                      <a:prstDash val="solid"/>
                      <a:round/>
                      <a:headEnd type="none" w="med" len="med"/>
                      <a:tailEnd type="none" w="med" len="med"/>
                    </a:lnT>
                    <a:lnB cmpd="sng" algn="ctr" cap="flat" w="38100">
                      <a:solidFill>
                        <a:srgbClr val="FF9999"/>
                      </a:solidFill>
                      <a:prstDash val="solid"/>
                      <a:round/>
                      <a:headEnd type="none" w="med" len="med"/>
                      <a:tailEnd type="none" w="med" len="med"/>
                    </a:lnB>
                    <a:solidFill>
                      <a:srgbClr val="FFCDCD"/>
                    </a:solidFill>
                  </a:tcPr>
                </a:tc>
                <a:tc>
                  <a:txBody>
                    <a:bodyPr anchor="t" rtlCol="false"/>
                    <a:lstStyle/>
                    <a:p>
                      <a:pPr algn="ctr">
                        <a:lnSpc>
                          <a:spcPts val="2520"/>
                        </a:lnSpc>
                        <a:defRPr/>
                      </a:pPr>
                      <a:endParaRPr lang="en-US" sz="1100"/>
                    </a:p>
                  </a:txBody>
                  <a:tcPr marL="190500" marR="190500" marT="190500" marB="190500" anchor="ctr">
                    <a:lnL cmpd="sng" algn="ctr" cap="flat" w="38100">
                      <a:solidFill>
                        <a:srgbClr val="FF9999"/>
                      </a:solidFill>
                      <a:prstDash val="solid"/>
                      <a:round/>
                      <a:headEnd type="none" w="med" len="med"/>
                      <a:tailEnd type="none" w="med" len="med"/>
                    </a:lnL>
                    <a:lnR cmpd="sng" algn="ctr" cap="flat" w="38100">
                      <a:solidFill>
                        <a:srgbClr val="FF9999"/>
                      </a:solidFill>
                      <a:prstDash val="solid"/>
                      <a:round/>
                      <a:headEnd type="none" w="med" len="med"/>
                      <a:tailEnd type="none" w="med" len="med"/>
                    </a:lnR>
                    <a:lnT cmpd="sng" algn="ctr" cap="flat" w="38100">
                      <a:solidFill>
                        <a:srgbClr val="FF9999"/>
                      </a:solidFill>
                      <a:prstDash val="solid"/>
                      <a:round/>
                      <a:headEnd type="none" w="med" len="med"/>
                      <a:tailEnd type="none" w="med" len="med"/>
                    </a:lnT>
                    <a:lnB cmpd="sng" algn="ctr" cap="flat" w="38100">
                      <a:solidFill>
                        <a:srgbClr val="FF9999"/>
                      </a:solidFill>
                      <a:prstDash val="solid"/>
                      <a:round/>
                      <a:headEnd type="none" w="med" len="med"/>
                      <a:tailEnd type="none" w="med" len="med"/>
                    </a:lnB>
                    <a:solidFill>
                      <a:srgbClr val="FFCDCD"/>
                    </a:solidFill>
                  </a:tcPr>
                </a:tc>
                <a:tc>
                  <a:txBody>
                    <a:bodyPr anchor="t" rtlCol="false"/>
                    <a:lstStyle/>
                    <a:p>
                      <a:pPr algn="ctr">
                        <a:lnSpc>
                          <a:spcPts val="2520"/>
                        </a:lnSpc>
                        <a:defRPr/>
                      </a:pPr>
                      <a:endParaRPr lang="en-US" sz="1100"/>
                    </a:p>
                  </a:txBody>
                  <a:tcPr marL="190500" marR="190500" marT="190500" marB="190500" anchor="ctr">
                    <a:lnL cmpd="sng" algn="ctr" cap="flat" w="38100">
                      <a:solidFill>
                        <a:srgbClr val="FF9999"/>
                      </a:solidFill>
                      <a:prstDash val="solid"/>
                      <a:round/>
                      <a:headEnd type="none" w="med" len="med"/>
                      <a:tailEnd type="none" w="med" len="med"/>
                    </a:lnL>
                    <a:lnR cmpd="sng" algn="ctr" cap="flat" w="38100">
                      <a:solidFill>
                        <a:srgbClr val="FF9999"/>
                      </a:solidFill>
                      <a:prstDash val="solid"/>
                      <a:round/>
                      <a:headEnd type="none" w="med" len="med"/>
                      <a:tailEnd type="none" w="med" len="med"/>
                    </a:lnR>
                    <a:lnT cmpd="sng" algn="ctr" cap="flat" w="38100">
                      <a:solidFill>
                        <a:srgbClr val="FF9999"/>
                      </a:solidFill>
                      <a:prstDash val="solid"/>
                      <a:round/>
                      <a:headEnd type="none" w="med" len="med"/>
                      <a:tailEnd type="none" w="med" len="med"/>
                    </a:lnT>
                    <a:lnB cmpd="sng" algn="ctr" cap="flat" w="38100">
                      <a:solidFill>
                        <a:srgbClr val="FF9999"/>
                      </a:solidFill>
                      <a:prstDash val="solid"/>
                      <a:round/>
                      <a:headEnd type="none" w="med" len="med"/>
                      <a:tailEnd type="none" w="med" len="med"/>
                    </a:lnB>
                    <a:solidFill>
                      <a:srgbClr val="FFCDCD"/>
                    </a:solidFill>
                  </a:tcPr>
                </a:tc>
                <a:tc>
                  <a:txBody>
                    <a:bodyPr anchor="t" rtlCol="false"/>
                    <a:lstStyle/>
                    <a:p>
                      <a:pPr algn="ctr">
                        <a:lnSpc>
                          <a:spcPts val="2520"/>
                        </a:lnSpc>
                        <a:defRPr/>
                      </a:pPr>
                      <a:endParaRPr lang="en-US" sz="1100"/>
                    </a:p>
                  </a:txBody>
                  <a:tcPr marL="190500" marR="190500" marT="190500" marB="190500" anchor="ctr">
                    <a:lnL cmpd="sng" algn="ctr" cap="flat" w="38100">
                      <a:solidFill>
                        <a:srgbClr val="FF9999"/>
                      </a:solidFill>
                      <a:prstDash val="solid"/>
                      <a:round/>
                      <a:headEnd type="none" w="med" len="med"/>
                      <a:tailEnd type="none" w="med" len="med"/>
                    </a:lnL>
                    <a:lnR cmpd="sng" algn="ctr" cap="flat" w="38100">
                      <a:solidFill>
                        <a:srgbClr val="FF9999"/>
                      </a:solidFill>
                      <a:prstDash val="solid"/>
                      <a:round/>
                      <a:headEnd type="none" w="med" len="med"/>
                      <a:tailEnd type="none" w="med" len="med"/>
                    </a:lnR>
                    <a:lnT cmpd="sng" algn="ctr" cap="flat" w="38100">
                      <a:solidFill>
                        <a:srgbClr val="FF9999"/>
                      </a:solidFill>
                      <a:prstDash val="solid"/>
                      <a:round/>
                      <a:headEnd type="none" w="med" len="med"/>
                      <a:tailEnd type="none" w="med" len="med"/>
                    </a:lnT>
                    <a:lnB cmpd="sng" algn="ctr" cap="flat" w="38100">
                      <a:solidFill>
                        <a:srgbClr val="FF9999"/>
                      </a:solidFill>
                      <a:prstDash val="solid"/>
                      <a:round/>
                      <a:headEnd type="none" w="med" len="med"/>
                      <a:tailEnd type="none" w="med" len="med"/>
                    </a:lnB>
                    <a:solidFill>
                      <a:srgbClr val="FFCDCD"/>
                    </a:solidFill>
                  </a:tcPr>
                </a:tc>
              </a:tr>
              <a:tr h="4358970">
                <a:tc>
                  <a:txBody>
                    <a:bodyPr anchor="t" rtlCol="false"/>
                    <a:lstStyle/>
                    <a:p>
                      <a:pPr algn="ctr">
                        <a:lnSpc>
                          <a:spcPts val="2520"/>
                        </a:lnSpc>
                        <a:defRPr/>
                      </a:pPr>
                      <a:endParaRPr lang="en-US" sz="1100"/>
                    </a:p>
                  </a:txBody>
                  <a:tcPr marL="190500" marR="190500" marT="190500" marB="190500" anchor="ctr">
                    <a:lnL cmpd="sng" algn="ctr" cap="flat" w="38100">
                      <a:solidFill>
                        <a:srgbClr val="FF9999"/>
                      </a:solidFill>
                      <a:prstDash val="solid"/>
                      <a:round/>
                      <a:headEnd type="none" w="med" len="med"/>
                      <a:tailEnd type="none" w="med" len="med"/>
                    </a:lnL>
                    <a:lnR cmpd="sng" algn="ctr" cap="flat" w="38100">
                      <a:solidFill>
                        <a:srgbClr val="FF9999"/>
                      </a:solidFill>
                      <a:prstDash val="solid"/>
                      <a:round/>
                      <a:headEnd type="none" w="med" len="med"/>
                      <a:tailEnd type="none" w="med" len="med"/>
                    </a:lnR>
                    <a:lnT cmpd="sng" algn="ctr" cap="flat" w="38100">
                      <a:solidFill>
                        <a:srgbClr val="FF9999"/>
                      </a:solidFill>
                      <a:prstDash val="solid"/>
                      <a:round/>
                      <a:headEnd type="none" w="med" len="med"/>
                      <a:tailEnd type="none" w="med" len="med"/>
                    </a:lnT>
                    <a:lnB cmpd="sng" algn="ctr" cap="flat" w="38100">
                      <a:solidFill>
                        <a:srgbClr val="FF9999"/>
                      </a:solidFill>
                      <a:prstDash val="solid"/>
                      <a:round/>
                      <a:headEnd type="none" w="med" len="med"/>
                      <a:tailEnd type="none" w="med" len="med"/>
                    </a:lnB>
                  </a:tcPr>
                </a:tc>
                <a:tc>
                  <a:txBody>
                    <a:bodyPr anchor="t" rtlCol="false"/>
                    <a:lstStyle/>
                    <a:p>
                      <a:pPr algn="ctr">
                        <a:lnSpc>
                          <a:spcPts val="2520"/>
                        </a:lnSpc>
                        <a:defRPr/>
                      </a:pPr>
                      <a:endParaRPr lang="en-US" sz="1100"/>
                    </a:p>
                  </a:txBody>
                  <a:tcPr marL="190500" marR="190500" marT="190500" marB="190500" anchor="ctr">
                    <a:lnL cmpd="sng" algn="ctr" cap="flat" w="38100">
                      <a:solidFill>
                        <a:srgbClr val="FF9999"/>
                      </a:solidFill>
                      <a:prstDash val="solid"/>
                      <a:round/>
                      <a:headEnd type="none" w="med" len="med"/>
                      <a:tailEnd type="none" w="med" len="med"/>
                    </a:lnL>
                    <a:lnR cmpd="sng" algn="ctr" cap="flat" w="38100">
                      <a:solidFill>
                        <a:srgbClr val="FF9999"/>
                      </a:solidFill>
                      <a:prstDash val="solid"/>
                      <a:round/>
                      <a:headEnd type="none" w="med" len="med"/>
                      <a:tailEnd type="none" w="med" len="med"/>
                    </a:lnR>
                    <a:lnT cmpd="sng" algn="ctr" cap="flat" w="38100">
                      <a:solidFill>
                        <a:srgbClr val="FF9999"/>
                      </a:solidFill>
                      <a:prstDash val="solid"/>
                      <a:round/>
                      <a:headEnd type="none" w="med" len="med"/>
                      <a:tailEnd type="none" w="med" len="med"/>
                    </a:lnT>
                    <a:lnB cmpd="sng" algn="ctr" cap="flat" w="38100">
                      <a:solidFill>
                        <a:srgbClr val="FF9999"/>
                      </a:solidFill>
                      <a:prstDash val="solid"/>
                      <a:round/>
                      <a:headEnd type="none" w="med" len="med"/>
                      <a:tailEnd type="none" w="med" len="med"/>
                    </a:lnB>
                  </a:tcPr>
                </a:tc>
                <a:tc>
                  <a:txBody>
                    <a:bodyPr anchor="t" rtlCol="false"/>
                    <a:lstStyle/>
                    <a:p>
                      <a:pPr algn="ctr">
                        <a:lnSpc>
                          <a:spcPts val="2520"/>
                        </a:lnSpc>
                        <a:defRPr/>
                      </a:pPr>
                      <a:endParaRPr lang="en-US" sz="1100"/>
                    </a:p>
                  </a:txBody>
                  <a:tcPr marL="190500" marR="190500" marT="190500" marB="190500" anchor="ctr">
                    <a:lnL cmpd="sng" algn="ctr" cap="flat" w="38100">
                      <a:solidFill>
                        <a:srgbClr val="FF9999"/>
                      </a:solidFill>
                      <a:prstDash val="solid"/>
                      <a:round/>
                      <a:headEnd type="none" w="med" len="med"/>
                      <a:tailEnd type="none" w="med" len="med"/>
                    </a:lnL>
                    <a:lnR cmpd="sng" algn="ctr" cap="flat" w="38100">
                      <a:solidFill>
                        <a:srgbClr val="FF9999"/>
                      </a:solidFill>
                      <a:prstDash val="solid"/>
                      <a:round/>
                      <a:headEnd type="none" w="med" len="med"/>
                      <a:tailEnd type="none" w="med" len="med"/>
                    </a:lnR>
                    <a:lnT cmpd="sng" algn="ctr" cap="flat" w="38100">
                      <a:solidFill>
                        <a:srgbClr val="FF9999"/>
                      </a:solidFill>
                      <a:prstDash val="solid"/>
                      <a:round/>
                      <a:headEnd type="none" w="med" len="med"/>
                      <a:tailEnd type="none" w="med" len="med"/>
                    </a:lnT>
                    <a:lnB cmpd="sng" algn="ctr" cap="flat" w="38100">
                      <a:solidFill>
                        <a:srgbClr val="FF9999"/>
                      </a:solidFill>
                      <a:prstDash val="solid"/>
                      <a:round/>
                      <a:headEnd type="none" w="med" len="med"/>
                      <a:tailEnd type="none" w="med" len="med"/>
                    </a:lnB>
                  </a:tcPr>
                </a:tc>
                <a:tc>
                  <a:txBody>
                    <a:bodyPr anchor="t" rtlCol="false"/>
                    <a:lstStyle/>
                    <a:p>
                      <a:pPr algn="ctr">
                        <a:lnSpc>
                          <a:spcPts val="2520"/>
                        </a:lnSpc>
                        <a:defRPr/>
                      </a:pPr>
                      <a:endParaRPr lang="en-US" sz="1100"/>
                    </a:p>
                  </a:txBody>
                  <a:tcPr marL="190500" marR="190500" marT="190500" marB="190500" anchor="ctr">
                    <a:lnL cmpd="sng" algn="ctr" cap="flat" w="38100">
                      <a:solidFill>
                        <a:srgbClr val="FF9999"/>
                      </a:solidFill>
                      <a:prstDash val="solid"/>
                      <a:round/>
                      <a:headEnd type="none" w="med" len="med"/>
                      <a:tailEnd type="none" w="med" len="med"/>
                    </a:lnL>
                    <a:lnR cmpd="sng" algn="ctr" cap="flat" w="38100">
                      <a:solidFill>
                        <a:srgbClr val="FF9999"/>
                      </a:solidFill>
                      <a:prstDash val="solid"/>
                      <a:round/>
                      <a:headEnd type="none" w="med" len="med"/>
                      <a:tailEnd type="none" w="med" len="med"/>
                    </a:lnR>
                    <a:lnT cmpd="sng" algn="ctr" cap="flat" w="38100">
                      <a:solidFill>
                        <a:srgbClr val="FF9999"/>
                      </a:solidFill>
                      <a:prstDash val="solid"/>
                      <a:round/>
                      <a:headEnd type="none" w="med" len="med"/>
                      <a:tailEnd type="none" w="med" len="med"/>
                    </a:lnT>
                    <a:lnB cmpd="sng" algn="ctr" cap="flat" w="38100">
                      <a:solidFill>
                        <a:srgbClr val="FF9999"/>
                      </a:solidFill>
                      <a:prstDash val="solid"/>
                      <a:round/>
                      <a:headEnd type="none" w="med" len="med"/>
                      <a:tailEnd type="none" w="med" len="med"/>
                    </a:lnB>
                  </a:tcPr>
                </a:tc>
              </a:tr>
            </a:tbl>
          </a:graphicData>
        </a:graphic>
      </p:graphicFrame>
      <p:sp>
        <p:nvSpPr>
          <p:cNvPr name="Freeform 3" id="3"/>
          <p:cNvSpPr/>
          <p:nvPr/>
        </p:nvSpPr>
        <p:spPr>
          <a:xfrm flipH="false" flipV="false" rot="0">
            <a:off x="15726913" y="1028700"/>
            <a:ext cx="1893368" cy="2643027"/>
          </a:xfrm>
          <a:custGeom>
            <a:avLst/>
            <a:gdLst/>
            <a:ahLst/>
            <a:cxnLst/>
            <a:rect r="r" b="b" t="t" l="l"/>
            <a:pathLst>
              <a:path h="2643027" w="1893368">
                <a:moveTo>
                  <a:pt x="0" y="0"/>
                </a:moveTo>
                <a:lnTo>
                  <a:pt x="1893368" y="0"/>
                </a:lnTo>
                <a:lnTo>
                  <a:pt x="1893368" y="2643027"/>
                </a:lnTo>
                <a:lnTo>
                  <a:pt x="0" y="264302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724273" y="4967087"/>
            <a:ext cx="4428419" cy="4491173"/>
          </a:xfrm>
          <a:custGeom>
            <a:avLst/>
            <a:gdLst/>
            <a:ahLst/>
            <a:cxnLst/>
            <a:rect r="r" b="b" t="t" l="l"/>
            <a:pathLst>
              <a:path h="4491173" w="4428419">
                <a:moveTo>
                  <a:pt x="0" y="0"/>
                </a:moveTo>
                <a:lnTo>
                  <a:pt x="4428419" y="0"/>
                </a:lnTo>
                <a:lnTo>
                  <a:pt x="4428419" y="4491173"/>
                </a:lnTo>
                <a:lnTo>
                  <a:pt x="0" y="4491173"/>
                </a:lnTo>
                <a:lnTo>
                  <a:pt x="0" y="0"/>
                </a:lnTo>
                <a:close/>
              </a:path>
            </a:pathLst>
          </a:custGeom>
          <a:blipFill>
            <a:blip r:embed="rId4"/>
            <a:stretch>
              <a:fillRect l="-971" t="-2000" r="-971" b="0"/>
            </a:stretch>
          </a:blipFill>
        </p:spPr>
      </p:sp>
      <p:sp>
        <p:nvSpPr>
          <p:cNvPr name="Freeform 5" id="5"/>
          <p:cNvSpPr/>
          <p:nvPr/>
        </p:nvSpPr>
        <p:spPr>
          <a:xfrm flipH="false" flipV="false" rot="0">
            <a:off x="5152692" y="4967087"/>
            <a:ext cx="4193971" cy="4491173"/>
          </a:xfrm>
          <a:custGeom>
            <a:avLst/>
            <a:gdLst/>
            <a:ahLst/>
            <a:cxnLst/>
            <a:rect r="r" b="b" t="t" l="l"/>
            <a:pathLst>
              <a:path h="4491173" w="4193971">
                <a:moveTo>
                  <a:pt x="0" y="0"/>
                </a:moveTo>
                <a:lnTo>
                  <a:pt x="4193970" y="0"/>
                </a:lnTo>
                <a:lnTo>
                  <a:pt x="4193970" y="4491173"/>
                </a:lnTo>
                <a:lnTo>
                  <a:pt x="0" y="4491173"/>
                </a:lnTo>
                <a:lnTo>
                  <a:pt x="0" y="0"/>
                </a:lnTo>
                <a:close/>
              </a:path>
            </a:pathLst>
          </a:custGeom>
          <a:blipFill>
            <a:blip r:embed="rId5"/>
            <a:stretch>
              <a:fillRect l="-4141" t="-56252" r="-1413" b="-19069"/>
            </a:stretch>
          </a:blipFill>
        </p:spPr>
      </p:sp>
      <p:sp>
        <p:nvSpPr>
          <p:cNvPr name="Freeform 6" id="6"/>
          <p:cNvSpPr/>
          <p:nvPr/>
        </p:nvSpPr>
        <p:spPr>
          <a:xfrm flipH="false" flipV="false" rot="0">
            <a:off x="9403216" y="4940838"/>
            <a:ext cx="4122594" cy="4491173"/>
          </a:xfrm>
          <a:custGeom>
            <a:avLst/>
            <a:gdLst/>
            <a:ahLst/>
            <a:cxnLst/>
            <a:rect r="r" b="b" t="t" l="l"/>
            <a:pathLst>
              <a:path h="4491173" w="4122594">
                <a:moveTo>
                  <a:pt x="0" y="0"/>
                </a:moveTo>
                <a:lnTo>
                  <a:pt x="4122594" y="0"/>
                </a:lnTo>
                <a:lnTo>
                  <a:pt x="4122594" y="4491172"/>
                </a:lnTo>
                <a:lnTo>
                  <a:pt x="0" y="4491172"/>
                </a:lnTo>
                <a:lnTo>
                  <a:pt x="0" y="0"/>
                </a:lnTo>
                <a:close/>
              </a:path>
            </a:pathLst>
          </a:custGeom>
          <a:blipFill>
            <a:blip r:embed="rId6"/>
            <a:stretch>
              <a:fillRect l="0" t="-36328" r="0" b="-67656"/>
            </a:stretch>
          </a:blipFill>
        </p:spPr>
      </p:sp>
      <p:sp>
        <p:nvSpPr>
          <p:cNvPr name="Freeform 7" id="7"/>
          <p:cNvSpPr/>
          <p:nvPr/>
        </p:nvSpPr>
        <p:spPr>
          <a:xfrm flipH="false" flipV="false" rot="0">
            <a:off x="13525810" y="4940838"/>
            <a:ext cx="4037917" cy="4517422"/>
          </a:xfrm>
          <a:custGeom>
            <a:avLst/>
            <a:gdLst/>
            <a:ahLst/>
            <a:cxnLst/>
            <a:rect r="r" b="b" t="t" l="l"/>
            <a:pathLst>
              <a:path h="4517422" w="4037917">
                <a:moveTo>
                  <a:pt x="0" y="0"/>
                </a:moveTo>
                <a:lnTo>
                  <a:pt x="4037917" y="0"/>
                </a:lnTo>
                <a:lnTo>
                  <a:pt x="4037917" y="4517422"/>
                </a:lnTo>
                <a:lnTo>
                  <a:pt x="0" y="4517422"/>
                </a:lnTo>
                <a:lnTo>
                  <a:pt x="0" y="0"/>
                </a:lnTo>
                <a:close/>
              </a:path>
            </a:pathLst>
          </a:custGeom>
          <a:blipFill>
            <a:blip r:embed="rId7"/>
            <a:stretch>
              <a:fillRect l="0" t="-43493" r="0" b="-55140"/>
            </a:stretch>
          </a:blipFill>
        </p:spPr>
      </p:sp>
      <p:sp>
        <p:nvSpPr>
          <p:cNvPr name="TextBox 8" id="8"/>
          <p:cNvSpPr txBox="true"/>
          <p:nvPr/>
        </p:nvSpPr>
        <p:spPr>
          <a:xfrm rot="0">
            <a:off x="780826" y="1700882"/>
            <a:ext cx="14698213" cy="1736215"/>
          </a:xfrm>
          <a:prstGeom prst="rect">
            <a:avLst/>
          </a:prstGeom>
        </p:spPr>
        <p:txBody>
          <a:bodyPr anchor="t" rtlCol="false" tIns="0" lIns="0" bIns="0" rIns="0">
            <a:spAutoFit/>
          </a:bodyPr>
          <a:lstStyle/>
          <a:p>
            <a:pPr algn="ctr">
              <a:lnSpc>
                <a:spcPts val="14117"/>
              </a:lnSpc>
            </a:pPr>
            <a:r>
              <a:rPr lang="en-US" sz="10084">
                <a:solidFill>
                  <a:srgbClr val="FFFFFF"/>
                </a:solidFill>
                <a:latin typeface="Canva Sans Bold"/>
              </a:rPr>
              <a:t>MEET  THE AVENGERS</a:t>
            </a:r>
            <a:r>
              <a:rPr lang="en-US" sz="10084">
                <a:solidFill>
                  <a:srgbClr val="F0B6AE"/>
                </a:solidFill>
                <a:latin typeface="Canva Sans Bold"/>
              </a:rPr>
              <a:t>!!</a:t>
            </a:r>
          </a:p>
        </p:txBody>
      </p:sp>
      <p:sp>
        <p:nvSpPr>
          <p:cNvPr name="TextBox 9" id="9"/>
          <p:cNvSpPr txBox="true"/>
          <p:nvPr/>
        </p:nvSpPr>
        <p:spPr>
          <a:xfrm rot="0">
            <a:off x="1028700" y="4228367"/>
            <a:ext cx="3724870" cy="712471"/>
          </a:xfrm>
          <a:prstGeom prst="rect">
            <a:avLst/>
          </a:prstGeom>
        </p:spPr>
        <p:txBody>
          <a:bodyPr anchor="t" rtlCol="false" tIns="0" lIns="0" bIns="0" rIns="0">
            <a:spAutoFit/>
          </a:bodyPr>
          <a:lstStyle/>
          <a:p>
            <a:pPr algn="ctr">
              <a:lnSpc>
                <a:spcPts val="5879"/>
              </a:lnSpc>
            </a:pPr>
            <a:r>
              <a:rPr lang="en-US" sz="4199">
                <a:solidFill>
                  <a:srgbClr val="000000"/>
                </a:solidFill>
                <a:latin typeface="Canva Sans Bold"/>
              </a:rPr>
              <a:t>SNEHA SINGH</a:t>
            </a:r>
          </a:p>
        </p:txBody>
      </p:sp>
      <p:sp>
        <p:nvSpPr>
          <p:cNvPr name="TextBox 10" id="10"/>
          <p:cNvSpPr txBox="true"/>
          <p:nvPr/>
        </p:nvSpPr>
        <p:spPr>
          <a:xfrm rot="0">
            <a:off x="5152692" y="4290677"/>
            <a:ext cx="4193971" cy="597376"/>
          </a:xfrm>
          <a:prstGeom prst="rect">
            <a:avLst/>
          </a:prstGeom>
        </p:spPr>
        <p:txBody>
          <a:bodyPr anchor="t" rtlCol="false" tIns="0" lIns="0" bIns="0" rIns="0">
            <a:spAutoFit/>
          </a:bodyPr>
          <a:lstStyle/>
          <a:p>
            <a:pPr algn="ctr">
              <a:lnSpc>
                <a:spcPts val="4917"/>
              </a:lnSpc>
              <a:spcBef>
                <a:spcPct val="0"/>
              </a:spcBef>
            </a:pPr>
            <a:r>
              <a:rPr lang="en-US" sz="3512">
                <a:solidFill>
                  <a:srgbClr val="000000"/>
                </a:solidFill>
                <a:latin typeface="Canva Sans Bold"/>
              </a:rPr>
              <a:t>TANISHKA MISHRA</a:t>
            </a:r>
          </a:p>
        </p:txBody>
      </p:sp>
      <p:sp>
        <p:nvSpPr>
          <p:cNvPr name="TextBox 11" id="11"/>
          <p:cNvSpPr txBox="true"/>
          <p:nvPr/>
        </p:nvSpPr>
        <p:spPr>
          <a:xfrm rot="0">
            <a:off x="9433374" y="4264268"/>
            <a:ext cx="4062279" cy="640670"/>
          </a:xfrm>
          <a:prstGeom prst="rect">
            <a:avLst/>
          </a:prstGeom>
        </p:spPr>
        <p:txBody>
          <a:bodyPr anchor="t" rtlCol="false" tIns="0" lIns="0" bIns="0" rIns="0">
            <a:spAutoFit/>
          </a:bodyPr>
          <a:lstStyle/>
          <a:p>
            <a:pPr algn="ctr">
              <a:lnSpc>
                <a:spcPts val="5241"/>
              </a:lnSpc>
              <a:spcBef>
                <a:spcPct val="0"/>
              </a:spcBef>
            </a:pPr>
            <a:r>
              <a:rPr lang="en-US" sz="3744">
                <a:solidFill>
                  <a:srgbClr val="000000"/>
                </a:solidFill>
                <a:latin typeface="Canva Sans Bold"/>
              </a:rPr>
              <a:t>PARICHAY MAGO</a:t>
            </a:r>
          </a:p>
        </p:txBody>
      </p:sp>
      <p:sp>
        <p:nvSpPr>
          <p:cNvPr name="TextBox 12" id="12"/>
          <p:cNvSpPr txBox="true"/>
          <p:nvPr/>
        </p:nvSpPr>
        <p:spPr>
          <a:xfrm rot="0">
            <a:off x="13833187" y="4237892"/>
            <a:ext cx="3423164" cy="605396"/>
          </a:xfrm>
          <a:prstGeom prst="rect">
            <a:avLst/>
          </a:prstGeom>
        </p:spPr>
        <p:txBody>
          <a:bodyPr anchor="t" rtlCol="false" tIns="0" lIns="0" bIns="0" rIns="0">
            <a:spAutoFit/>
          </a:bodyPr>
          <a:lstStyle/>
          <a:p>
            <a:pPr algn="ctr">
              <a:lnSpc>
                <a:spcPts val="5002"/>
              </a:lnSpc>
              <a:spcBef>
                <a:spcPct val="0"/>
              </a:spcBef>
            </a:pPr>
            <a:r>
              <a:rPr lang="en-US" sz="3573">
                <a:solidFill>
                  <a:srgbClr val="000000"/>
                </a:solidFill>
                <a:latin typeface="Canva Sans Bold"/>
              </a:rPr>
              <a:t>JATIN KATARIA</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666D77"/>
        </a:solidFill>
      </p:bgPr>
    </p:bg>
    <p:spTree>
      <p:nvGrpSpPr>
        <p:cNvPr id="1" name=""/>
        <p:cNvGrpSpPr/>
        <p:nvPr/>
      </p:nvGrpSpPr>
      <p:grpSpPr>
        <a:xfrm>
          <a:off x="0" y="0"/>
          <a:ext cx="0" cy="0"/>
          <a:chOff x="0" y="0"/>
          <a:chExt cx="0" cy="0"/>
        </a:xfrm>
      </p:grpSpPr>
      <p:sp>
        <p:nvSpPr>
          <p:cNvPr name="Freeform 2" id="2"/>
          <p:cNvSpPr/>
          <p:nvPr/>
        </p:nvSpPr>
        <p:spPr>
          <a:xfrm flipH="false" flipV="false" rot="0">
            <a:off x="12450339" y="2223194"/>
            <a:ext cx="4808961" cy="8063806"/>
          </a:xfrm>
          <a:custGeom>
            <a:avLst/>
            <a:gdLst/>
            <a:ahLst/>
            <a:cxnLst/>
            <a:rect r="r" b="b" t="t" l="l"/>
            <a:pathLst>
              <a:path h="8063806" w="4808961">
                <a:moveTo>
                  <a:pt x="0" y="0"/>
                </a:moveTo>
                <a:lnTo>
                  <a:pt x="4808961" y="0"/>
                </a:lnTo>
                <a:lnTo>
                  <a:pt x="4808961" y="8063806"/>
                </a:lnTo>
                <a:lnTo>
                  <a:pt x="0" y="806380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256208" y="187741"/>
            <a:ext cx="17775585" cy="1493516"/>
          </a:xfrm>
          <a:prstGeom prst="rect">
            <a:avLst/>
          </a:prstGeom>
        </p:spPr>
        <p:txBody>
          <a:bodyPr anchor="t" rtlCol="false" tIns="0" lIns="0" bIns="0" rIns="0">
            <a:spAutoFit/>
          </a:bodyPr>
          <a:lstStyle/>
          <a:p>
            <a:pPr algn="ctr">
              <a:lnSpc>
                <a:spcPts val="12180"/>
              </a:lnSpc>
            </a:pPr>
            <a:r>
              <a:rPr lang="en-US" sz="8700">
                <a:solidFill>
                  <a:srgbClr val="260B0B"/>
                </a:solidFill>
                <a:latin typeface="Canva Sans Bold"/>
              </a:rPr>
              <a:t>~Women’s Health In Rural Areas~</a:t>
            </a:r>
          </a:p>
        </p:txBody>
      </p:sp>
      <p:sp>
        <p:nvSpPr>
          <p:cNvPr name="TextBox 4" id="4"/>
          <p:cNvSpPr txBox="true"/>
          <p:nvPr/>
        </p:nvSpPr>
        <p:spPr>
          <a:xfrm rot="0">
            <a:off x="256208" y="1985966"/>
            <a:ext cx="11351580" cy="7913420"/>
          </a:xfrm>
          <a:prstGeom prst="rect">
            <a:avLst/>
          </a:prstGeom>
        </p:spPr>
        <p:txBody>
          <a:bodyPr anchor="t" rtlCol="false" tIns="0" lIns="0" bIns="0" rIns="0">
            <a:spAutoFit/>
          </a:bodyPr>
          <a:lstStyle/>
          <a:p>
            <a:pPr algn="ctr">
              <a:lnSpc>
                <a:spcPts val="4474"/>
              </a:lnSpc>
              <a:spcBef>
                <a:spcPct val="0"/>
              </a:spcBef>
            </a:pPr>
            <a:r>
              <a:rPr lang="en-US" sz="3441">
                <a:solidFill>
                  <a:srgbClr val="260B0B"/>
                </a:solidFill>
                <a:latin typeface="Arvo Bold"/>
              </a:rPr>
              <a:t>With the advent of digital platforms and increased connectivity, there's a transformative shift in how women access and engage with healthcare information. In these rural landscapes, where traditional barriers to healthcare persist, technology becomes a potent catalyst for change. Our efforts are aligned with this vision, providing women in rural areas a dedicated space on the web to access vital information about their health, with a particular emphasis on the menstrual cycle. Through innovative features, we aim to bridge the gap in healthcare accessibility, offering not just knowledge but practical solutions and support.</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666D77"/>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1603437"/>
            <a:ext cx="6833705" cy="7654863"/>
          </a:xfrm>
          <a:custGeom>
            <a:avLst/>
            <a:gdLst/>
            <a:ahLst/>
            <a:cxnLst/>
            <a:rect r="r" b="b" t="t" l="l"/>
            <a:pathLst>
              <a:path h="7654863" w="6833705">
                <a:moveTo>
                  <a:pt x="0" y="0"/>
                </a:moveTo>
                <a:lnTo>
                  <a:pt x="6833705" y="0"/>
                </a:lnTo>
                <a:lnTo>
                  <a:pt x="6833705" y="7654863"/>
                </a:lnTo>
                <a:lnTo>
                  <a:pt x="0" y="765486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7659414" y="933450"/>
            <a:ext cx="9599886" cy="1363446"/>
          </a:xfrm>
          <a:prstGeom prst="rect">
            <a:avLst/>
          </a:prstGeom>
        </p:spPr>
        <p:txBody>
          <a:bodyPr anchor="t" rtlCol="false" tIns="0" lIns="0" bIns="0" rIns="0">
            <a:spAutoFit/>
          </a:bodyPr>
          <a:lstStyle/>
          <a:p>
            <a:pPr algn="ctr">
              <a:lnSpc>
                <a:spcPts val="10876"/>
              </a:lnSpc>
              <a:spcBef>
                <a:spcPct val="0"/>
              </a:spcBef>
            </a:pPr>
            <a:r>
              <a:rPr lang="en-US" sz="8366">
                <a:solidFill>
                  <a:srgbClr val="260B0B"/>
                </a:solidFill>
                <a:latin typeface="Arvo Bold"/>
              </a:rPr>
              <a:t> ~KEY FEATURES~</a:t>
            </a:r>
          </a:p>
        </p:txBody>
      </p:sp>
      <p:sp>
        <p:nvSpPr>
          <p:cNvPr name="TextBox 4" id="4"/>
          <p:cNvSpPr txBox="true"/>
          <p:nvPr/>
        </p:nvSpPr>
        <p:spPr>
          <a:xfrm rot="0">
            <a:off x="7862405" y="2609876"/>
            <a:ext cx="9097822" cy="695959"/>
          </a:xfrm>
          <a:prstGeom prst="rect">
            <a:avLst/>
          </a:prstGeom>
        </p:spPr>
        <p:txBody>
          <a:bodyPr anchor="t" rtlCol="false" tIns="0" lIns="0" bIns="0" rIns="0">
            <a:spAutoFit/>
          </a:bodyPr>
          <a:lstStyle/>
          <a:p>
            <a:pPr marL="885195" indent="-442598" lvl="1">
              <a:lnSpc>
                <a:spcPts val="5740"/>
              </a:lnSpc>
              <a:buFont typeface="Arial"/>
              <a:buChar char="•"/>
            </a:pPr>
            <a:r>
              <a:rPr lang="en-US" sz="4100">
                <a:solidFill>
                  <a:srgbClr val="A8D0F0"/>
                </a:solidFill>
                <a:latin typeface="Amaranth Bold"/>
              </a:rPr>
              <a:t>Monthly Period Tracker:</a:t>
            </a:r>
          </a:p>
        </p:txBody>
      </p:sp>
      <p:sp>
        <p:nvSpPr>
          <p:cNvPr name="TextBox 5" id="5"/>
          <p:cNvSpPr txBox="true"/>
          <p:nvPr/>
        </p:nvSpPr>
        <p:spPr>
          <a:xfrm rot="0">
            <a:off x="8612229" y="3530903"/>
            <a:ext cx="6813280" cy="993047"/>
          </a:xfrm>
          <a:prstGeom prst="rect">
            <a:avLst/>
          </a:prstGeom>
        </p:spPr>
        <p:txBody>
          <a:bodyPr anchor="t" rtlCol="false" tIns="0" lIns="0" bIns="0" rIns="0">
            <a:spAutoFit/>
          </a:bodyPr>
          <a:lstStyle/>
          <a:p>
            <a:pPr>
              <a:lnSpc>
                <a:spcPts val="3913"/>
              </a:lnSpc>
            </a:pPr>
            <a:r>
              <a:rPr lang="en-US" sz="2964">
                <a:solidFill>
                  <a:srgbClr val="F6BCAE"/>
                </a:solidFill>
                <a:latin typeface="Antic"/>
              </a:rPr>
              <a:t>Personalized Insights, Predictive Support,Accessibility  </a:t>
            </a:r>
          </a:p>
        </p:txBody>
      </p:sp>
      <p:sp>
        <p:nvSpPr>
          <p:cNvPr name="TextBox 6" id="6"/>
          <p:cNvSpPr txBox="true"/>
          <p:nvPr/>
        </p:nvSpPr>
        <p:spPr>
          <a:xfrm rot="0">
            <a:off x="7862405" y="4528880"/>
            <a:ext cx="9760697" cy="1251584"/>
          </a:xfrm>
          <a:prstGeom prst="rect">
            <a:avLst/>
          </a:prstGeom>
        </p:spPr>
        <p:txBody>
          <a:bodyPr anchor="t" rtlCol="false" tIns="0" lIns="0" bIns="0" rIns="0">
            <a:spAutoFit/>
          </a:bodyPr>
          <a:lstStyle/>
          <a:p>
            <a:pPr marL="820427" indent="-410214" lvl="1">
              <a:lnSpc>
                <a:spcPts val="5320"/>
              </a:lnSpc>
              <a:buFont typeface="Arial"/>
              <a:buChar char="•"/>
            </a:pPr>
            <a:r>
              <a:rPr lang="en-US" sz="3800">
                <a:solidFill>
                  <a:srgbClr val="C1FF72"/>
                </a:solidFill>
                <a:latin typeface="Canva Sans Bold"/>
              </a:rPr>
              <a:t>Unifie</a:t>
            </a:r>
            <a:r>
              <a:rPr lang="en-US" sz="3800">
                <a:solidFill>
                  <a:srgbClr val="C1FF72"/>
                </a:solidFill>
                <a:latin typeface="Canva Sans Bold"/>
              </a:rPr>
              <a:t>d Patient Treatment Platform</a:t>
            </a:r>
            <a:r>
              <a:rPr lang="en-US" sz="3800">
                <a:solidFill>
                  <a:srgbClr val="EC5078"/>
                </a:solidFill>
                <a:latin typeface="Canva Sans Bold"/>
              </a:rPr>
              <a:t>:</a:t>
            </a:r>
          </a:p>
          <a:p>
            <a:pPr algn="ctr">
              <a:lnSpc>
                <a:spcPts val="4760"/>
              </a:lnSpc>
            </a:pPr>
          </a:p>
        </p:txBody>
      </p:sp>
      <p:sp>
        <p:nvSpPr>
          <p:cNvPr name="TextBox 7" id="7"/>
          <p:cNvSpPr txBox="true"/>
          <p:nvPr/>
        </p:nvSpPr>
        <p:spPr>
          <a:xfrm rot="0">
            <a:off x="8612229" y="5135622"/>
            <a:ext cx="8647071" cy="1553591"/>
          </a:xfrm>
          <a:prstGeom prst="rect">
            <a:avLst/>
          </a:prstGeom>
        </p:spPr>
        <p:txBody>
          <a:bodyPr anchor="t" rtlCol="false" tIns="0" lIns="0" bIns="0" rIns="0">
            <a:spAutoFit/>
          </a:bodyPr>
          <a:lstStyle/>
          <a:p>
            <a:pPr>
              <a:lnSpc>
                <a:spcPts val="4144"/>
              </a:lnSpc>
            </a:pPr>
            <a:r>
              <a:rPr lang="en-US" sz="2960">
                <a:solidFill>
                  <a:srgbClr val="FFDE59"/>
                </a:solidFill>
                <a:latin typeface="Canva Sans"/>
              </a:rPr>
              <a:t>Comprehensive Healthcare Overview, Streamlined Communication, Enhanced Care Coordination</a:t>
            </a:r>
          </a:p>
        </p:txBody>
      </p:sp>
      <p:sp>
        <p:nvSpPr>
          <p:cNvPr name="TextBox 8" id="8"/>
          <p:cNvSpPr txBox="true"/>
          <p:nvPr/>
        </p:nvSpPr>
        <p:spPr>
          <a:xfrm rot="0">
            <a:off x="7862405" y="6698738"/>
            <a:ext cx="6082961" cy="1419860"/>
          </a:xfrm>
          <a:prstGeom prst="rect">
            <a:avLst/>
          </a:prstGeom>
        </p:spPr>
        <p:txBody>
          <a:bodyPr anchor="t" rtlCol="false" tIns="0" lIns="0" bIns="0" rIns="0">
            <a:spAutoFit/>
          </a:bodyPr>
          <a:lstStyle/>
          <a:p>
            <a:pPr marL="885191" indent="-442595" lvl="1">
              <a:lnSpc>
                <a:spcPts val="5740"/>
              </a:lnSpc>
              <a:buFont typeface="Arial"/>
              <a:buChar char="•"/>
            </a:pPr>
            <a:r>
              <a:rPr lang="en-US" sz="4100">
                <a:solidFill>
                  <a:srgbClr val="CB6CE6"/>
                </a:solidFill>
                <a:latin typeface="Canva Sans Bold"/>
              </a:rPr>
              <a:t>Interactive Forum:</a:t>
            </a:r>
          </a:p>
          <a:p>
            <a:pPr>
              <a:lnSpc>
                <a:spcPts val="5740"/>
              </a:lnSpc>
            </a:pPr>
          </a:p>
        </p:txBody>
      </p:sp>
      <p:sp>
        <p:nvSpPr>
          <p:cNvPr name="TextBox 9" id="9"/>
          <p:cNvSpPr txBox="true"/>
          <p:nvPr/>
        </p:nvSpPr>
        <p:spPr>
          <a:xfrm rot="0">
            <a:off x="8612229" y="7389618"/>
            <a:ext cx="9108276" cy="1029716"/>
          </a:xfrm>
          <a:prstGeom prst="rect">
            <a:avLst/>
          </a:prstGeom>
        </p:spPr>
        <p:txBody>
          <a:bodyPr anchor="t" rtlCol="false" tIns="0" lIns="0" bIns="0" rIns="0">
            <a:spAutoFit/>
          </a:bodyPr>
          <a:lstStyle/>
          <a:p>
            <a:pPr>
              <a:lnSpc>
                <a:spcPts val="4144"/>
              </a:lnSpc>
            </a:pPr>
            <a:r>
              <a:rPr lang="en-US" sz="2960">
                <a:solidFill>
                  <a:srgbClr val="A8D0F0"/>
                </a:solidFill>
                <a:latin typeface="Canva Sans"/>
              </a:rPr>
              <a:t>Shared Experiences,Connection and Empathy, Holistic Well-Being  </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666D77"/>
        </a:solidFill>
      </p:bgPr>
    </p:bg>
    <p:spTree>
      <p:nvGrpSpPr>
        <p:cNvPr id="1" name=""/>
        <p:cNvGrpSpPr/>
        <p:nvPr/>
      </p:nvGrpSpPr>
      <p:grpSpPr>
        <a:xfrm>
          <a:off x="0" y="0"/>
          <a:ext cx="0" cy="0"/>
          <a:chOff x="0" y="0"/>
          <a:chExt cx="0" cy="0"/>
        </a:xfrm>
      </p:grpSpPr>
      <p:sp>
        <p:nvSpPr>
          <p:cNvPr name="TextBox 2" id="2"/>
          <p:cNvSpPr txBox="true"/>
          <p:nvPr/>
        </p:nvSpPr>
        <p:spPr>
          <a:xfrm rot="0">
            <a:off x="5229895" y="2144011"/>
            <a:ext cx="13058105" cy="8142989"/>
          </a:xfrm>
          <a:prstGeom prst="rect">
            <a:avLst/>
          </a:prstGeom>
        </p:spPr>
        <p:txBody>
          <a:bodyPr anchor="t" rtlCol="false" tIns="0" lIns="0" bIns="0" rIns="0">
            <a:spAutoFit/>
          </a:bodyPr>
          <a:lstStyle/>
          <a:p>
            <a:pPr marL="861342" indent="-430671" lvl="1">
              <a:lnSpc>
                <a:spcPts val="3989"/>
              </a:lnSpc>
              <a:buFont typeface="Arial"/>
              <a:buChar char="•"/>
            </a:pPr>
            <a:r>
              <a:rPr lang="en-US" sz="3989">
                <a:solidFill>
                  <a:srgbClr val="260B0B"/>
                </a:solidFill>
                <a:latin typeface="ITC Motter Corpus Condensed"/>
              </a:rPr>
              <a:t>INTRODUCING A SINGULAR, UNIVERSAL DATABASEACCESSIBLE ACROSS ALL HOSPITALS, HOUSINGCOMPREHENSIVE PATIENT DETAILS AND MEDICALRECORDS.</a:t>
            </a:r>
          </a:p>
          <a:p>
            <a:pPr marL="861342" indent="-430671" lvl="1">
              <a:lnSpc>
                <a:spcPts val="3989"/>
              </a:lnSpc>
              <a:buFont typeface="Arial"/>
              <a:buChar char="•"/>
            </a:pPr>
            <a:r>
              <a:rPr lang="en-US" sz="3989">
                <a:solidFill>
                  <a:srgbClr val="260B0B"/>
                </a:solidFill>
                <a:latin typeface="ITC Motter Corpus Condensed"/>
              </a:rPr>
              <a:t>Our login credentials boast top-tier securitythrough blockchain encryption, ensuring dataintegrity.</a:t>
            </a:r>
          </a:p>
          <a:p>
            <a:pPr marL="861342" indent="-430671" lvl="1">
              <a:lnSpc>
                <a:spcPts val="3989"/>
              </a:lnSpc>
              <a:buFont typeface="Arial"/>
              <a:buChar char="•"/>
            </a:pPr>
            <a:r>
              <a:rPr lang="en-US" sz="3989">
                <a:solidFill>
                  <a:srgbClr val="260B0B"/>
                </a:solidFill>
                <a:latin typeface="ITC Motter Corpus Condensed"/>
              </a:rPr>
              <a:t>Patients receive a unique ID for streamlinedaccess to their complete information. </a:t>
            </a:r>
          </a:p>
          <a:p>
            <a:pPr algn="just" marL="861342" indent="-430671" lvl="1">
              <a:lnSpc>
                <a:spcPts val="3989"/>
              </a:lnSpc>
              <a:buFont typeface="Arial"/>
              <a:buChar char="•"/>
            </a:pPr>
            <a:r>
              <a:rPr lang="en-US" sz="3989">
                <a:solidFill>
                  <a:srgbClr val="260B0B"/>
                </a:solidFill>
                <a:latin typeface="ITC Motter Corpus Condensed"/>
              </a:rPr>
              <a:t>Ourmission is solely focused on your well-being.</a:t>
            </a:r>
          </a:p>
          <a:p>
            <a:pPr>
              <a:lnSpc>
                <a:spcPts val="3989"/>
              </a:lnSpc>
            </a:pPr>
            <a:r>
              <a:rPr lang="en-US" sz="3989">
                <a:solidFill>
                  <a:srgbClr val="260B0B"/>
                </a:solidFill>
                <a:latin typeface="ITC Motter Corpus Condensed"/>
              </a:rPr>
              <a:t>        </a:t>
            </a:r>
            <a:r>
              <a:rPr lang="en-US" sz="3989">
                <a:solidFill>
                  <a:srgbClr val="260B0B"/>
                </a:solidFill>
                <a:latin typeface="ITC Motter Corpus Condensed"/>
              </a:rPr>
              <a:t>Powered by AWS EC2 bucket on the backendand                      Adorned with a user-friendly JavaScriptfrontend,    our system seamlessly combinesrobust technology with a commitment toyour optimal health.</a:t>
            </a:r>
          </a:p>
          <a:p>
            <a:pPr algn="ctr">
              <a:lnSpc>
                <a:spcPts val="3989"/>
              </a:lnSpc>
              <a:spcBef>
                <a:spcPct val="0"/>
              </a:spcBef>
            </a:pPr>
          </a:p>
        </p:txBody>
      </p:sp>
      <p:sp>
        <p:nvSpPr>
          <p:cNvPr name="Freeform 3" id="3"/>
          <p:cNvSpPr/>
          <p:nvPr/>
        </p:nvSpPr>
        <p:spPr>
          <a:xfrm flipH="false" flipV="false" rot="0">
            <a:off x="270861" y="159782"/>
            <a:ext cx="4086649" cy="9967437"/>
          </a:xfrm>
          <a:custGeom>
            <a:avLst/>
            <a:gdLst/>
            <a:ahLst/>
            <a:cxnLst/>
            <a:rect r="r" b="b" t="t" l="l"/>
            <a:pathLst>
              <a:path h="9967437" w="4086649">
                <a:moveTo>
                  <a:pt x="0" y="0"/>
                </a:moveTo>
                <a:lnTo>
                  <a:pt x="4086649" y="0"/>
                </a:lnTo>
                <a:lnTo>
                  <a:pt x="4086649" y="9967436"/>
                </a:lnTo>
                <a:lnTo>
                  <a:pt x="0" y="996743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5929477" y="527640"/>
            <a:ext cx="10308580" cy="1106895"/>
          </a:xfrm>
          <a:prstGeom prst="rect">
            <a:avLst/>
          </a:prstGeom>
        </p:spPr>
        <p:txBody>
          <a:bodyPr anchor="t" rtlCol="false" tIns="0" lIns="0" bIns="0" rIns="0">
            <a:spAutoFit/>
          </a:bodyPr>
          <a:lstStyle/>
          <a:p>
            <a:pPr algn="ctr">
              <a:lnSpc>
                <a:spcPts val="7953"/>
              </a:lnSpc>
              <a:spcBef>
                <a:spcPct val="0"/>
              </a:spcBef>
            </a:pPr>
            <a:r>
              <a:rPr lang="en-US" sz="7953">
                <a:solidFill>
                  <a:srgbClr val="623D3E"/>
                </a:solidFill>
                <a:latin typeface="ITC Motter Corpus Condensed"/>
              </a:rPr>
              <a:t>~</a:t>
            </a:r>
            <a:r>
              <a:rPr lang="en-US" sz="7953">
                <a:solidFill>
                  <a:srgbClr val="000000"/>
                </a:solidFill>
                <a:latin typeface="ITC Motter Corpus Condensed"/>
              </a:rPr>
              <a:t>TECHNOLOGIES USED</a:t>
            </a:r>
            <a:r>
              <a:rPr lang="en-US" sz="7953">
                <a:solidFill>
                  <a:srgbClr val="623D3E"/>
                </a:solidFill>
                <a:latin typeface="ITC Motter Corpus Condensed"/>
              </a:rPr>
              <a:t>~</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666D77"/>
        </a:solidFill>
      </p:bgPr>
    </p:bg>
    <p:spTree>
      <p:nvGrpSpPr>
        <p:cNvPr id="1" name=""/>
        <p:cNvGrpSpPr/>
        <p:nvPr/>
      </p:nvGrpSpPr>
      <p:grpSpPr>
        <a:xfrm>
          <a:off x="0" y="0"/>
          <a:ext cx="0" cy="0"/>
          <a:chOff x="0" y="0"/>
          <a:chExt cx="0" cy="0"/>
        </a:xfrm>
      </p:grpSpPr>
      <p:sp>
        <p:nvSpPr>
          <p:cNvPr name="Freeform 2" id="2"/>
          <p:cNvSpPr/>
          <p:nvPr/>
        </p:nvSpPr>
        <p:spPr>
          <a:xfrm flipH="false" flipV="false" rot="0">
            <a:off x="10015100" y="2916279"/>
            <a:ext cx="8272900" cy="5762986"/>
          </a:xfrm>
          <a:custGeom>
            <a:avLst/>
            <a:gdLst/>
            <a:ahLst/>
            <a:cxnLst/>
            <a:rect r="r" b="b" t="t" l="l"/>
            <a:pathLst>
              <a:path h="5762986" w="8272900">
                <a:moveTo>
                  <a:pt x="0" y="0"/>
                </a:moveTo>
                <a:lnTo>
                  <a:pt x="8272900" y="0"/>
                </a:lnTo>
                <a:lnTo>
                  <a:pt x="8272900" y="5762986"/>
                </a:lnTo>
                <a:lnTo>
                  <a:pt x="0" y="576298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530257" y="387804"/>
            <a:ext cx="10270550" cy="1405616"/>
          </a:xfrm>
          <a:prstGeom prst="rect">
            <a:avLst/>
          </a:prstGeom>
        </p:spPr>
        <p:txBody>
          <a:bodyPr anchor="t" rtlCol="false" tIns="0" lIns="0" bIns="0" rIns="0">
            <a:spAutoFit/>
          </a:bodyPr>
          <a:lstStyle/>
          <a:p>
            <a:pPr algn="ctr">
              <a:lnSpc>
                <a:spcPts val="10039"/>
              </a:lnSpc>
              <a:spcBef>
                <a:spcPct val="0"/>
              </a:spcBef>
            </a:pPr>
            <a:r>
              <a:rPr lang="en-US" sz="10039">
                <a:solidFill>
                  <a:srgbClr val="623D3E"/>
                </a:solidFill>
                <a:latin typeface="ITC Motter Corpus Condensed"/>
              </a:rPr>
              <a:t>~</a:t>
            </a:r>
            <a:r>
              <a:rPr lang="en-US" sz="10039">
                <a:solidFill>
                  <a:srgbClr val="000000"/>
                </a:solidFill>
                <a:latin typeface="ITC Motter Corpus Condensed"/>
              </a:rPr>
              <a:t> AI CHATBOT</a:t>
            </a:r>
            <a:r>
              <a:rPr lang="en-US" sz="10039">
                <a:solidFill>
                  <a:srgbClr val="623D3E"/>
                </a:solidFill>
                <a:latin typeface="ITC Motter Corpus Condensed"/>
              </a:rPr>
              <a:t>~</a:t>
            </a:r>
          </a:p>
        </p:txBody>
      </p:sp>
      <p:sp>
        <p:nvSpPr>
          <p:cNvPr name="TextBox 4" id="4"/>
          <p:cNvSpPr txBox="true"/>
          <p:nvPr/>
        </p:nvSpPr>
        <p:spPr>
          <a:xfrm rot="0">
            <a:off x="202662" y="1841046"/>
            <a:ext cx="9641473" cy="9734276"/>
          </a:xfrm>
          <a:prstGeom prst="rect">
            <a:avLst/>
          </a:prstGeom>
        </p:spPr>
        <p:txBody>
          <a:bodyPr anchor="t" rtlCol="false" tIns="0" lIns="0" bIns="0" rIns="0">
            <a:spAutoFit/>
          </a:bodyPr>
          <a:lstStyle/>
          <a:p>
            <a:pPr algn="ctr">
              <a:lnSpc>
                <a:spcPts val="4039"/>
              </a:lnSpc>
            </a:pPr>
            <a:r>
              <a:rPr lang="en-US" sz="4039">
                <a:solidFill>
                  <a:srgbClr val="260B0B"/>
                </a:solidFill>
                <a:latin typeface="ITC Motter Corpus Condensed"/>
              </a:rPr>
              <a:t>STEP INTO THE FUTURE OF SEAMLESS COMMUNICATION WITH OUR AI CHATBOT—AN INNOVATIVE SOLUTION DESIGNED TO REVOLUTIONIZE YOUR INTERACTIONS AND STREAMLINE YOUR DIGITAL EXPERIENCE. SEAMLESSLY BRIDGING THE GAP BETWEEN TECHNOLOGY AND PATIENT CARE, OUR CHATBOT IS YOUR VIRTUALCOMPANION ON THIS DIGITAL HEALTH JOURNEY.</a:t>
            </a:r>
          </a:p>
          <a:p>
            <a:pPr algn="ctr">
              <a:lnSpc>
                <a:spcPts val="3439"/>
              </a:lnSpc>
            </a:pPr>
            <a:r>
              <a:rPr lang="en-US" sz="3439">
                <a:solidFill>
                  <a:srgbClr val="260B0B"/>
                </a:solidFill>
                <a:latin typeface="ITC Motter Corpus Condensed"/>
              </a:rPr>
              <a:t>INSTANTLY ACCESSIBLE AND INTUITIVELY DESIGNED, OUR CHATBOTSTANDS READY TO ASSIST USERS IN NAVIGATING THEIR EHR,RETRIEVING MEDICAL INFORMATION, SCHEDULING APPOINTMENTS,AND ANSWERING QUERIES. WITH THE POWER OF ARTIFICIAL INTELLIGENCE, IT LEARNS AND ADAPTS TO USER PREFERENCES,PROVIDING A PERSONALIZED AND EFFICIENT EXPERIENCE.</a:t>
            </a:r>
          </a:p>
          <a:p>
            <a:pPr algn="ctr">
              <a:lnSpc>
                <a:spcPts val="3439"/>
              </a:lnSpc>
            </a:pPr>
          </a:p>
          <a:p>
            <a:pPr algn="ctr">
              <a:lnSpc>
                <a:spcPts val="3439"/>
              </a:lnSpc>
            </a:pPr>
          </a:p>
          <a:p>
            <a:pPr algn="ctr">
              <a:lnSpc>
                <a:spcPts val="3439"/>
              </a:lnSpc>
            </a:pPr>
          </a:p>
          <a:p>
            <a:pPr algn="ctr">
              <a:lnSpc>
                <a:spcPts val="3439"/>
              </a:lnSpc>
              <a:spcBef>
                <a:spcPct val="0"/>
              </a:spcBef>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666D77"/>
        </a:solidFill>
      </p:bgPr>
    </p:bg>
    <p:spTree>
      <p:nvGrpSpPr>
        <p:cNvPr id="1" name=""/>
        <p:cNvGrpSpPr/>
        <p:nvPr/>
      </p:nvGrpSpPr>
      <p:grpSpPr>
        <a:xfrm>
          <a:off x="0" y="0"/>
          <a:ext cx="0" cy="0"/>
          <a:chOff x="0" y="0"/>
          <a:chExt cx="0" cy="0"/>
        </a:xfrm>
      </p:grpSpPr>
      <p:sp>
        <p:nvSpPr>
          <p:cNvPr name="Freeform 2" id="2"/>
          <p:cNvSpPr/>
          <p:nvPr/>
        </p:nvSpPr>
        <p:spPr>
          <a:xfrm flipH="false" flipV="false" rot="0">
            <a:off x="2426048" y="1900741"/>
            <a:ext cx="13435905" cy="8087179"/>
          </a:xfrm>
          <a:custGeom>
            <a:avLst/>
            <a:gdLst/>
            <a:ahLst/>
            <a:cxnLst/>
            <a:rect r="r" b="b" t="t" l="l"/>
            <a:pathLst>
              <a:path h="8087179" w="13435905">
                <a:moveTo>
                  <a:pt x="0" y="0"/>
                </a:moveTo>
                <a:lnTo>
                  <a:pt x="13435904" y="0"/>
                </a:lnTo>
                <a:lnTo>
                  <a:pt x="13435904" y="8087179"/>
                </a:lnTo>
                <a:lnTo>
                  <a:pt x="0" y="8087179"/>
                </a:lnTo>
                <a:lnTo>
                  <a:pt x="0" y="0"/>
                </a:lnTo>
                <a:close/>
              </a:path>
            </a:pathLst>
          </a:custGeom>
          <a:blipFill>
            <a:blip r:embed="rId2"/>
            <a:stretch>
              <a:fillRect l="0" t="-215" r="-215" b="-215"/>
            </a:stretch>
          </a:blipFill>
        </p:spPr>
      </p:sp>
      <p:sp>
        <p:nvSpPr>
          <p:cNvPr name="TextBox 3" id="3"/>
          <p:cNvSpPr txBox="true"/>
          <p:nvPr/>
        </p:nvSpPr>
        <p:spPr>
          <a:xfrm rot="0">
            <a:off x="4579469" y="444669"/>
            <a:ext cx="9129062" cy="1282362"/>
          </a:xfrm>
          <a:prstGeom prst="rect">
            <a:avLst/>
          </a:prstGeom>
        </p:spPr>
        <p:txBody>
          <a:bodyPr anchor="t" rtlCol="false" tIns="0" lIns="0" bIns="0" rIns="0">
            <a:spAutoFit/>
          </a:bodyPr>
          <a:lstStyle/>
          <a:p>
            <a:pPr algn="ctr">
              <a:lnSpc>
                <a:spcPts val="9167"/>
              </a:lnSpc>
              <a:spcBef>
                <a:spcPct val="0"/>
              </a:spcBef>
            </a:pPr>
            <a:r>
              <a:rPr lang="en-US" sz="9167">
                <a:solidFill>
                  <a:srgbClr val="623D3E"/>
                </a:solidFill>
                <a:latin typeface="ITC Motter Corpus Condensed"/>
              </a:rPr>
              <a:t>~</a:t>
            </a:r>
            <a:r>
              <a:rPr lang="en-US" sz="9167">
                <a:solidFill>
                  <a:srgbClr val="000000"/>
                </a:solidFill>
                <a:latin typeface="ITC Motter Corpus Condensed"/>
              </a:rPr>
              <a:t>ARCHITECTURE</a:t>
            </a:r>
            <a:r>
              <a:rPr lang="en-US" sz="9167">
                <a:solidFill>
                  <a:srgbClr val="623D3E"/>
                </a:solidFill>
                <a:latin typeface="ITC Motter Corpus Condensed"/>
              </a:rPr>
              <a:t>~</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666D77"/>
        </a:solidFill>
      </p:bgPr>
    </p:bg>
    <p:spTree>
      <p:nvGrpSpPr>
        <p:cNvPr id="1" name=""/>
        <p:cNvGrpSpPr/>
        <p:nvPr/>
      </p:nvGrpSpPr>
      <p:grpSpPr>
        <a:xfrm>
          <a:off x="0" y="0"/>
          <a:ext cx="0" cy="0"/>
          <a:chOff x="0" y="0"/>
          <a:chExt cx="0" cy="0"/>
        </a:xfrm>
      </p:grpSpPr>
      <p:sp>
        <p:nvSpPr>
          <p:cNvPr name="TextBox 2" id="2"/>
          <p:cNvSpPr txBox="true"/>
          <p:nvPr/>
        </p:nvSpPr>
        <p:spPr>
          <a:xfrm rot="0">
            <a:off x="492180" y="1513534"/>
            <a:ext cx="12940968" cy="8548233"/>
          </a:xfrm>
          <a:prstGeom prst="rect">
            <a:avLst/>
          </a:prstGeom>
        </p:spPr>
        <p:txBody>
          <a:bodyPr anchor="t" rtlCol="false" tIns="0" lIns="0" bIns="0" rIns="0">
            <a:spAutoFit/>
          </a:bodyPr>
          <a:lstStyle/>
          <a:p>
            <a:pPr algn="just" marL="722640" indent="-361320" lvl="1">
              <a:lnSpc>
                <a:spcPts val="3347"/>
              </a:lnSpc>
              <a:buFont typeface="Arial"/>
              <a:buChar char="•"/>
            </a:pPr>
            <a:r>
              <a:rPr lang="en-US" sz="3347">
                <a:solidFill>
                  <a:srgbClr val="260B0B"/>
                </a:solidFill>
                <a:latin typeface="ITC Motter Corpus Condensed"/>
              </a:rPr>
              <a:t>Amazon S3 encrypts objects both when saving them on disks in AWS datacenters and when decrypting them upon download.</a:t>
            </a:r>
          </a:p>
          <a:p>
            <a:pPr marL="722640" indent="-361320" lvl="1">
              <a:lnSpc>
                <a:spcPts val="3347"/>
              </a:lnSpc>
              <a:buFont typeface="Arial"/>
              <a:buChar char="•"/>
            </a:pPr>
            <a:r>
              <a:rPr lang="en-US" sz="3347">
                <a:solidFill>
                  <a:srgbClr val="260B0B"/>
                </a:solidFill>
                <a:latin typeface="ITC Motter Corpus Condensed"/>
              </a:rPr>
              <a:t>All Amazon S3 buckets come with encryption configured by default.</a:t>
            </a:r>
          </a:p>
          <a:p>
            <a:pPr marL="722640" indent="-361320" lvl="1">
              <a:lnSpc>
                <a:spcPts val="3347"/>
              </a:lnSpc>
              <a:buFont typeface="Arial"/>
              <a:buChar char="•"/>
            </a:pPr>
            <a:r>
              <a:rPr lang="en-US" sz="3347">
                <a:solidFill>
                  <a:srgbClr val="260B0B"/>
                </a:solidFill>
                <a:latin typeface="ITC Motter Corpus Condensed"/>
              </a:rPr>
              <a:t>New objects uploaded to an S3 bucket are automatically encrypted atrest.</a:t>
            </a:r>
          </a:p>
          <a:p>
            <a:pPr marL="722640" indent="-361320" lvl="1">
              <a:lnSpc>
                <a:spcPts val="3347"/>
              </a:lnSpc>
              <a:buFont typeface="Arial"/>
              <a:buChar char="•"/>
            </a:pPr>
            <a:r>
              <a:rPr lang="en-US" sz="3347">
                <a:solidFill>
                  <a:srgbClr val="260B0B"/>
                </a:solidFill>
                <a:latin typeface="ITC Motter Corpus Condensed"/>
              </a:rPr>
              <a:t>The default encryption configuration for every bucket in Amazon S3 isServer-side encryption with Amazon S3 managed keys (SSE-S3).</a:t>
            </a:r>
          </a:p>
          <a:p>
            <a:pPr marL="722640" indent="-361320" lvl="1">
              <a:lnSpc>
                <a:spcPts val="3347"/>
              </a:lnSpc>
              <a:buFont typeface="Arial"/>
              <a:buChar char="•"/>
            </a:pPr>
            <a:r>
              <a:rPr lang="en-US" sz="3347">
                <a:solidFill>
                  <a:srgbClr val="260B0B"/>
                </a:solidFill>
                <a:latin typeface="ITC Motter Corpus Condensed"/>
              </a:rPr>
              <a:t>To use a different type of encryption, you can specify the encryption typein S3 PUT requests or set the default encryption configuration for thedestination bucket.</a:t>
            </a:r>
          </a:p>
          <a:p>
            <a:pPr marL="722640" indent="-361320" lvl="1">
              <a:lnSpc>
                <a:spcPts val="3347"/>
              </a:lnSpc>
              <a:buFont typeface="Arial"/>
              <a:buChar char="•"/>
            </a:pPr>
            <a:r>
              <a:rPr lang="en-US" sz="3347">
                <a:solidFill>
                  <a:srgbClr val="260B0B"/>
                </a:solidFill>
                <a:latin typeface="ITC Motter Corpus Condensed"/>
              </a:rPr>
              <a:t>AWS provides resources to help protect critical systems and sensitive dataagainst ransomware.</a:t>
            </a:r>
          </a:p>
          <a:p>
            <a:pPr marL="722640" indent="-361320" lvl="1">
              <a:lnSpc>
                <a:spcPts val="3347"/>
              </a:lnSpc>
              <a:buFont typeface="Arial"/>
              <a:buChar char="•"/>
            </a:pPr>
            <a:r>
              <a:rPr lang="en-US" sz="3347">
                <a:solidFill>
                  <a:srgbClr val="260B0B"/>
                </a:solidFill>
                <a:latin typeface="ITC Motter Corpus Condensed"/>
              </a:rPr>
              <a:t>These resources assist in preparing an organization for a ransomwareincident, building a response strategy, and facilitating quicker recoveryfrom such an event.</a:t>
            </a:r>
          </a:p>
          <a:p>
            <a:pPr marL="722640" indent="-361320" lvl="1">
              <a:lnSpc>
                <a:spcPts val="3347"/>
              </a:lnSpc>
              <a:buFont typeface="Arial"/>
              <a:buChar char="•"/>
            </a:pPr>
            <a:r>
              <a:rPr lang="en-US" sz="3347">
                <a:solidFill>
                  <a:srgbClr val="260B0B"/>
                </a:solidFill>
                <a:latin typeface="ITC Motter Corpus Condensed"/>
              </a:rPr>
              <a:t>AWS and the AWS Partner Network offer proactive measures to reducethe risk of a ransomware event.</a:t>
            </a:r>
          </a:p>
        </p:txBody>
      </p:sp>
      <p:sp>
        <p:nvSpPr>
          <p:cNvPr name="Freeform 3" id="3"/>
          <p:cNvSpPr/>
          <p:nvPr/>
        </p:nvSpPr>
        <p:spPr>
          <a:xfrm flipH="false" flipV="false" rot="0">
            <a:off x="13745518" y="2346769"/>
            <a:ext cx="4542482" cy="6843664"/>
          </a:xfrm>
          <a:custGeom>
            <a:avLst/>
            <a:gdLst/>
            <a:ahLst/>
            <a:cxnLst/>
            <a:rect r="r" b="b" t="t" l="l"/>
            <a:pathLst>
              <a:path h="6843664" w="4542482">
                <a:moveTo>
                  <a:pt x="0" y="0"/>
                </a:moveTo>
                <a:lnTo>
                  <a:pt x="4542482" y="0"/>
                </a:lnTo>
                <a:lnTo>
                  <a:pt x="4542482" y="6843664"/>
                </a:lnTo>
                <a:lnTo>
                  <a:pt x="0" y="684366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1554510" y="364025"/>
            <a:ext cx="15178980" cy="1106895"/>
          </a:xfrm>
          <a:prstGeom prst="rect">
            <a:avLst/>
          </a:prstGeom>
        </p:spPr>
        <p:txBody>
          <a:bodyPr anchor="t" rtlCol="false" tIns="0" lIns="0" bIns="0" rIns="0">
            <a:spAutoFit/>
          </a:bodyPr>
          <a:lstStyle/>
          <a:p>
            <a:pPr algn="ctr">
              <a:lnSpc>
                <a:spcPts val="7953"/>
              </a:lnSpc>
              <a:spcBef>
                <a:spcPct val="0"/>
              </a:spcBef>
            </a:pPr>
            <a:r>
              <a:rPr lang="en-US" sz="7953">
                <a:solidFill>
                  <a:srgbClr val="753232"/>
                </a:solidFill>
                <a:latin typeface="ITC Motter Corpus Condensed"/>
              </a:rPr>
              <a:t>~</a:t>
            </a:r>
            <a:r>
              <a:rPr lang="en-US" sz="7953">
                <a:solidFill>
                  <a:srgbClr val="000000"/>
                </a:solidFill>
                <a:latin typeface="ITC Motter Corpus Condensed"/>
              </a:rPr>
              <a:t>AWS SERVER-SIDE ENCRYPTION</a:t>
            </a:r>
            <a:r>
              <a:rPr lang="en-US" sz="7953">
                <a:solidFill>
                  <a:srgbClr val="753232"/>
                </a:solidFill>
                <a:latin typeface="ITC Motter Corpus Condensed"/>
              </a:rPr>
              <a:t>~</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666D77"/>
        </a:solidFill>
      </p:bgPr>
    </p:bg>
    <p:spTree>
      <p:nvGrpSpPr>
        <p:cNvPr id="1" name=""/>
        <p:cNvGrpSpPr/>
        <p:nvPr/>
      </p:nvGrpSpPr>
      <p:grpSpPr>
        <a:xfrm>
          <a:off x="0" y="0"/>
          <a:ext cx="0" cy="0"/>
          <a:chOff x="0" y="0"/>
          <a:chExt cx="0" cy="0"/>
        </a:xfrm>
      </p:grpSpPr>
      <p:sp>
        <p:nvSpPr>
          <p:cNvPr name="Freeform 2" id="2"/>
          <p:cNvSpPr/>
          <p:nvPr/>
        </p:nvSpPr>
        <p:spPr>
          <a:xfrm flipH="false" flipV="false" rot="0">
            <a:off x="13025302" y="768134"/>
            <a:ext cx="4233998" cy="9518866"/>
          </a:xfrm>
          <a:custGeom>
            <a:avLst/>
            <a:gdLst/>
            <a:ahLst/>
            <a:cxnLst/>
            <a:rect r="r" b="b" t="t" l="l"/>
            <a:pathLst>
              <a:path h="9518866" w="4233998">
                <a:moveTo>
                  <a:pt x="0" y="0"/>
                </a:moveTo>
                <a:lnTo>
                  <a:pt x="4233998" y="0"/>
                </a:lnTo>
                <a:lnTo>
                  <a:pt x="4233998" y="9518866"/>
                </a:lnTo>
                <a:lnTo>
                  <a:pt x="0" y="9518866"/>
                </a:lnTo>
                <a:lnTo>
                  <a:pt x="0" y="0"/>
                </a:lnTo>
                <a:close/>
              </a:path>
            </a:pathLst>
          </a:custGeom>
          <a:blipFill>
            <a:blip r:embed="rId2"/>
            <a:stretch>
              <a:fillRect l="-2692" t="0" r="-2692" b="0"/>
            </a:stretch>
          </a:blipFill>
        </p:spPr>
      </p:sp>
      <p:sp>
        <p:nvSpPr>
          <p:cNvPr name="TextBox 3" id="3"/>
          <p:cNvSpPr txBox="true"/>
          <p:nvPr/>
        </p:nvSpPr>
        <p:spPr>
          <a:xfrm rot="0">
            <a:off x="2354115" y="1133475"/>
            <a:ext cx="9208058" cy="1106895"/>
          </a:xfrm>
          <a:prstGeom prst="rect">
            <a:avLst/>
          </a:prstGeom>
        </p:spPr>
        <p:txBody>
          <a:bodyPr anchor="t" rtlCol="false" tIns="0" lIns="0" bIns="0" rIns="0">
            <a:spAutoFit/>
          </a:bodyPr>
          <a:lstStyle/>
          <a:p>
            <a:pPr algn="ctr">
              <a:lnSpc>
                <a:spcPts val="7953"/>
              </a:lnSpc>
              <a:spcBef>
                <a:spcPct val="0"/>
              </a:spcBef>
            </a:pPr>
            <a:r>
              <a:rPr lang="en-US" sz="7953">
                <a:solidFill>
                  <a:srgbClr val="000000"/>
                </a:solidFill>
                <a:latin typeface="ITC Motter Corpus Condensed"/>
              </a:rPr>
              <a:t>~</a:t>
            </a:r>
            <a:r>
              <a:rPr lang="en-US" sz="7953">
                <a:solidFill>
                  <a:srgbClr val="260B0B"/>
                </a:solidFill>
                <a:latin typeface="ITC Motter Corpus Condensed"/>
              </a:rPr>
              <a:t>ADVANTAGES</a:t>
            </a:r>
            <a:r>
              <a:rPr lang="en-US" sz="7953">
                <a:solidFill>
                  <a:srgbClr val="000000"/>
                </a:solidFill>
                <a:latin typeface="ITC Motter Corpus Condensed"/>
              </a:rPr>
              <a:t>~</a:t>
            </a:r>
          </a:p>
        </p:txBody>
      </p:sp>
      <p:sp>
        <p:nvSpPr>
          <p:cNvPr name="TextBox 4" id="4"/>
          <p:cNvSpPr txBox="true"/>
          <p:nvPr/>
        </p:nvSpPr>
        <p:spPr>
          <a:xfrm rot="0">
            <a:off x="9139238" y="4647761"/>
            <a:ext cx="9525" cy="887095"/>
          </a:xfrm>
          <a:prstGeom prst="rect">
            <a:avLst/>
          </a:prstGeom>
        </p:spPr>
        <p:txBody>
          <a:bodyPr anchor="t" rtlCol="false" tIns="0" lIns="0" bIns="0" rIns="0">
            <a:spAutoFit/>
          </a:bodyPr>
          <a:lstStyle/>
          <a:p>
            <a:pPr algn="ctr">
              <a:lnSpc>
                <a:spcPts val="7279"/>
              </a:lnSpc>
            </a:pPr>
          </a:p>
        </p:txBody>
      </p:sp>
      <p:sp>
        <p:nvSpPr>
          <p:cNvPr name="TextBox 5" id="5"/>
          <p:cNvSpPr txBox="true"/>
          <p:nvPr/>
        </p:nvSpPr>
        <p:spPr>
          <a:xfrm rot="0">
            <a:off x="0" y="2347115"/>
            <a:ext cx="8448947" cy="796290"/>
          </a:xfrm>
          <a:prstGeom prst="rect">
            <a:avLst/>
          </a:prstGeom>
        </p:spPr>
        <p:txBody>
          <a:bodyPr anchor="t" rtlCol="false" tIns="0" lIns="0" bIns="0" rIns="0">
            <a:spAutoFit/>
          </a:bodyPr>
          <a:lstStyle/>
          <a:p>
            <a:pPr marL="1003935" indent="-501968" lvl="1">
              <a:lnSpc>
                <a:spcPts val="6509"/>
              </a:lnSpc>
              <a:buFont typeface="Arial"/>
              <a:buChar char="•"/>
            </a:pPr>
            <a:r>
              <a:rPr lang="en-US" sz="4650">
                <a:solidFill>
                  <a:srgbClr val="F0B6AE"/>
                </a:solidFill>
                <a:latin typeface="Canva Sans Bold"/>
              </a:rPr>
              <a:t>Accessible Information</a:t>
            </a:r>
          </a:p>
        </p:txBody>
      </p:sp>
      <p:sp>
        <p:nvSpPr>
          <p:cNvPr name="TextBox 6" id="6"/>
          <p:cNvSpPr txBox="true"/>
          <p:nvPr/>
        </p:nvSpPr>
        <p:spPr>
          <a:xfrm rot="0">
            <a:off x="0" y="3248180"/>
            <a:ext cx="11117014" cy="796290"/>
          </a:xfrm>
          <a:prstGeom prst="rect">
            <a:avLst/>
          </a:prstGeom>
        </p:spPr>
        <p:txBody>
          <a:bodyPr anchor="t" rtlCol="false" tIns="0" lIns="0" bIns="0" rIns="0">
            <a:spAutoFit/>
          </a:bodyPr>
          <a:lstStyle/>
          <a:p>
            <a:pPr algn="ctr" marL="1003935" indent="-501968" lvl="1">
              <a:lnSpc>
                <a:spcPts val="6509"/>
              </a:lnSpc>
              <a:buFont typeface="Arial"/>
              <a:buChar char="•"/>
            </a:pPr>
            <a:r>
              <a:rPr lang="en-US" sz="4650">
                <a:solidFill>
                  <a:srgbClr val="F0B6AE"/>
                </a:solidFill>
                <a:latin typeface="Canva Sans Bold"/>
              </a:rPr>
              <a:t>Empowerment Through Knowledge</a:t>
            </a:r>
          </a:p>
        </p:txBody>
      </p:sp>
      <p:sp>
        <p:nvSpPr>
          <p:cNvPr name="TextBox 7" id="7"/>
          <p:cNvSpPr txBox="true"/>
          <p:nvPr/>
        </p:nvSpPr>
        <p:spPr>
          <a:xfrm rot="0">
            <a:off x="0" y="4149245"/>
            <a:ext cx="7915424" cy="796290"/>
          </a:xfrm>
          <a:prstGeom prst="rect">
            <a:avLst/>
          </a:prstGeom>
        </p:spPr>
        <p:txBody>
          <a:bodyPr anchor="t" rtlCol="false" tIns="0" lIns="0" bIns="0" rIns="0">
            <a:spAutoFit/>
          </a:bodyPr>
          <a:lstStyle/>
          <a:p>
            <a:pPr algn="ctr" marL="1003935" indent="-501968" lvl="1">
              <a:lnSpc>
                <a:spcPts val="6509"/>
              </a:lnSpc>
              <a:buFont typeface="Arial"/>
              <a:buChar char="•"/>
            </a:pPr>
            <a:r>
              <a:rPr lang="en-US" sz="4650">
                <a:solidFill>
                  <a:srgbClr val="F0B6AE"/>
                </a:solidFill>
                <a:latin typeface="Canva Sans Bold"/>
              </a:rPr>
              <a:t>Holistic Health Tracking</a:t>
            </a:r>
          </a:p>
        </p:txBody>
      </p:sp>
      <p:sp>
        <p:nvSpPr>
          <p:cNvPr name="TextBox 8" id="8"/>
          <p:cNvSpPr txBox="true"/>
          <p:nvPr/>
        </p:nvSpPr>
        <p:spPr>
          <a:xfrm rot="0">
            <a:off x="0" y="5069698"/>
            <a:ext cx="11236821" cy="796290"/>
          </a:xfrm>
          <a:prstGeom prst="rect">
            <a:avLst/>
          </a:prstGeom>
        </p:spPr>
        <p:txBody>
          <a:bodyPr anchor="t" rtlCol="false" tIns="0" lIns="0" bIns="0" rIns="0">
            <a:spAutoFit/>
          </a:bodyPr>
          <a:lstStyle/>
          <a:p>
            <a:pPr algn="ctr" marL="1003935" indent="-501968" lvl="1">
              <a:lnSpc>
                <a:spcPts val="6509"/>
              </a:lnSpc>
              <a:buFont typeface="Arial"/>
              <a:buChar char="•"/>
            </a:pPr>
            <a:r>
              <a:rPr lang="en-US" sz="4650">
                <a:solidFill>
                  <a:srgbClr val="F0B6AE"/>
                </a:solidFill>
                <a:latin typeface="Canva Sans Bold"/>
              </a:rPr>
              <a:t>Unified Patient Treatment Platform</a:t>
            </a:r>
          </a:p>
        </p:txBody>
      </p:sp>
      <p:sp>
        <p:nvSpPr>
          <p:cNvPr name="TextBox 9" id="9"/>
          <p:cNvSpPr txBox="true"/>
          <p:nvPr/>
        </p:nvSpPr>
        <p:spPr>
          <a:xfrm rot="0">
            <a:off x="0" y="5990151"/>
            <a:ext cx="11615291" cy="796290"/>
          </a:xfrm>
          <a:prstGeom prst="rect">
            <a:avLst/>
          </a:prstGeom>
        </p:spPr>
        <p:txBody>
          <a:bodyPr anchor="t" rtlCol="false" tIns="0" lIns="0" bIns="0" rIns="0">
            <a:spAutoFit/>
          </a:bodyPr>
          <a:lstStyle/>
          <a:p>
            <a:pPr algn="ctr" marL="1003935" indent="-501968" lvl="1">
              <a:lnSpc>
                <a:spcPts val="6509"/>
              </a:lnSpc>
              <a:buFont typeface="Arial"/>
              <a:buChar char="•"/>
            </a:pPr>
            <a:r>
              <a:rPr lang="en-US" sz="4650">
                <a:solidFill>
                  <a:srgbClr val="F0B6AE"/>
                </a:solidFill>
                <a:latin typeface="Canva Sans Bold"/>
              </a:rPr>
              <a:t>Community Support and Connection</a:t>
            </a:r>
          </a:p>
        </p:txBody>
      </p:sp>
      <p:sp>
        <p:nvSpPr>
          <p:cNvPr name="TextBox 10" id="10"/>
          <p:cNvSpPr txBox="true"/>
          <p:nvPr/>
        </p:nvSpPr>
        <p:spPr>
          <a:xfrm rot="0">
            <a:off x="0" y="6891216"/>
            <a:ext cx="8876556" cy="796290"/>
          </a:xfrm>
          <a:prstGeom prst="rect">
            <a:avLst/>
          </a:prstGeom>
        </p:spPr>
        <p:txBody>
          <a:bodyPr anchor="t" rtlCol="false" tIns="0" lIns="0" bIns="0" rIns="0">
            <a:spAutoFit/>
          </a:bodyPr>
          <a:lstStyle/>
          <a:p>
            <a:pPr algn="ctr" marL="1003935" indent="-501968" lvl="1">
              <a:lnSpc>
                <a:spcPts val="6509"/>
              </a:lnSpc>
              <a:buFont typeface="Arial"/>
              <a:buChar char="•"/>
            </a:pPr>
            <a:r>
              <a:rPr lang="en-US" sz="4650">
                <a:solidFill>
                  <a:srgbClr val="F0B6AE"/>
                </a:solidFill>
                <a:latin typeface="Canva Sans Bold"/>
              </a:rPr>
              <a:t>Privacy and Confidentiality</a:t>
            </a:r>
          </a:p>
        </p:txBody>
      </p:sp>
      <p:sp>
        <p:nvSpPr>
          <p:cNvPr name="TextBox 11" id="11"/>
          <p:cNvSpPr txBox="true"/>
          <p:nvPr/>
        </p:nvSpPr>
        <p:spPr>
          <a:xfrm rot="0">
            <a:off x="0" y="7811331"/>
            <a:ext cx="9810899" cy="796290"/>
          </a:xfrm>
          <a:prstGeom prst="rect">
            <a:avLst/>
          </a:prstGeom>
        </p:spPr>
        <p:txBody>
          <a:bodyPr anchor="t" rtlCol="false" tIns="0" lIns="0" bIns="0" rIns="0">
            <a:spAutoFit/>
          </a:bodyPr>
          <a:lstStyle/>
          <a:p>
            <a:pPr algn="ctr" marL="1003935" indent="-501968" lvl="1">
              <a:lnSpc>
                <a:spcPts val="6509"/>
              </a:lnSpc>
              <a:buFont typeface="Arial"/>
              <a:buChar char="•"/>
            </a:pPr>
            <a:r>
              <a:rPr lang="en-US" sz="4650">
                <a:solidFill>
                  <a:srgbClr val="F0B6AE"/>
                </a:solidFill>
                <a:latin typeface="Canva Sans Bold"/>
              </a:rPr>
              <a:t>Technology-Driven Innovation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DAFxNn8aXE0</dc:identifier>
  <dcterms:modified xsi:type="dcterms:W3CDTF">2011-08-01T06:04:30Z</dcterms:modified>
  <cp:revision>1</cp:revision>
  <dc:title>Add a heading</dc:title>
</cp:coreProperties>
</file>